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81" r:id="rId9"/>
    <p:sldId id="280" r:id="rId10"/>
    <p:sldId id="282" r:id="rId11"/>
    <p:sldId id="283" r:id="rId12"/>
    <p:sldId id="284" r:id="rId13"/>
    <p:sldId id="285" r:id="rId14"/>
    <p:sldId id="286" r:id="rId15"/>
    <p:sldId id="287" r:id="rId16"/>
    <p:sldId id="288" r:id="rId17"/>
    <p:sldId id="289" r:id="rId18"/>
    <p:sldId id="290" r:id="rId19"/>
    <p:sldId id="291" r:id="rId20"/>
    <p:sldId id="263" r:id="rId21"/>
    <p:sldId id="264" r:id="rId22"/>
    <p:sldId id="265" r:id="rId23"/>
    <p:sldId id="266" r:id="rId24"/>
    <p:sldId id="267" r:id="rId25"/>
    <p:sldId id="268" r:id="rId26"/>
    <p:sldId id="292" r:id="rId27"/>
    <p:sldId id="269" r:id="rId28"/>
    <p:sldId id="270" r:id="rId29"/>
    <p:sldId id="271" r:id="rId30"/>
    <p:sldId id="272" r:id="rId31"/>
    <p:sldId id="273" r:id="rId32"/>
    <p:sldId id="274" r:id="rId33"/>
    <p:sldId id="275" r:id="rId34"/>
    <p:sldId id="276" r:id="rId35"/>
    <p:sldId id="277" r:id="rId36"/>
    <p:sldId id="278" r:id="rId37"/>
    <p:sldId id="2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A6FDD-6D39-3141-9F49-B4A69E0A8F40}" v="1" dt="2025-08-05T09:58:43.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C8D9C-19B0-458B-8BB1-7ED2330F26C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E9D171-28FF-4F84-B855-4F851A235358}">
      <dgm:prSet custT="1"/>
      <dgm:spPr/>
      <dgm:t>
        <a:bodyPr/>
        <a:lstStyle/>
        <a:p>
          <a:pPr>
            <a:defRPr b="1"/>
          </a:pPr>
          <a:r>
            <a:rPr lang="en-US" sz="2000" dirty="0"/>
            <a:t>Short-term psychological reaction to extreme stress/threat</a:t>
          </a:r>
        </a:p>
      </dgm:t>
    </dgm:pt>
    <dgm:pt modelId="{10AD085F-239C-4DD3-94DB-325A60AA7B26}" type="parTrans" cxnId="{E337704C-9C46-4FDC-A935-ABC6DCB95EAA}">
      <dgm:prSet/>
      <dgm:spPr/>
      <dgm:t>
        <a:bodyPr/>
        <a:lstStyle/>
        <a:p>
          <a:endParaRPr lang="en-US"/>
        </a:p>
      </dgm:t>
    </dgm:pt>
    <dgm:pt modelId="{4BD7A34C-0C23-4B29-BBB4-188F7ADBFA2A}" type="sibTrans" cxnId="{E337704C-9C46-4FDC-A935-ABC6DCB95EAA}">
      <dgm:prSet/>
      <dgm:spPr/>
      <dgm:t>
        <a:bodyPr/>
        <a:lstStyle/>
        <a:p>
          <a:endParaRPr lang="en-US"/>
        </a:p>
      </dgm:t>
    </dgm:pt>
    <dgm:pt modelId="{11EDCA66-6467-46DD-9118-20CD9002DB91}">
      <dgm:prSet custT="1"/>
      <dgm:spPr/>
      <dgm:t>
        <a:bodyPr/>
        <a:lstStyle/>
        <a:p>
          <a:pPr>
            <a:defRPr b="1"/>
          </a:pPr>
          <a:r>
            <a:rPr lang="en-US" sz="2000" i="1" dirty="0"/>
            <a:t>Key features</a:t>
          </a:r>
          <a:r>
            <a:rPr lang="en-US" sz="2000" dirty="0"/>
            <a:t>:</a:t>
          </a:r>
        </a:p>
      </dgm:t>
    </dgm:pt>
    <dgm:pt modelId="{48140CCF-3EB5-4554-A978-48106F29AB8E}" type="parTrans" cxnId="{5C5B46D1-5D6B-427A-8FC8-C37609F345AC}">
      <dgm:prSet/>
      <dgm:spPr/>
      <dgm:t>
        <a:bodyPr/>
        <a:lstStyle/>
        <a:p>
          <a:endParaRPr lang="en-US"/>
        </a:p>
      </dgm:t>
    </dgm:pt>
    <dgm:pt modelId="{25532124-FB74-463F-BB0C-7F980B43D574}" type="sibTrans" cxnId="{5C5B46D1-5D6B-427A-8FC8-C37609F345AC}">
      <dgm:prSet/>
      <dgm:spPr/>
      <dgm:t>
        <a:bodyPr/>
        <a:lstStyle/>
        <a:p>
          <a:endParaRPr lang="en-US"/>
        </a:p>
      </dgm:t>
    </dgm:pt>
    <dgm:pt modelId="{09FFEDCB-C8D6-47D0-8C6E-B6BEB8C291F2}">
      <dgm:prSet custT="1"/>
      <dgm:spPr/>
      <dgm:t>
        <a:bodyPr/>
        <a:lstStyle/>
        <a:p>
          <a:r>
            <a:rPr lang="en-US" sz="1800"/>
            <a:t>Disorientation, impaired attention</a:t>
          </a:r>
        </a:p>
      </dgm:t>
    </dgm:pt>
    <dgm:pt modelId="{18347663-D113-4AF1-94EE-A35B5A4CF8A8}" type="parTrans" cxnId="{84CB7432-0972-48A1-94C5-01A697CC342E}">
      <dgm:prSet/>
      <dgm:spPr/>
      <dgm:t>
        <a:bodyPr/>
        <a:lstStyle/>
        <a:p>
          <a:endParaRPr lang="en-US"/>
        </a:p>
      </dgm:t>
    </dgm:pt>
    <dgm:pt modelId="{C651F657-4090-470B-A413-7DD4BD8F6052}" type="sibTrans" cxnId="{84CB7432-0972-48A1-94C5-01A697CC342E}">
      <dgm:prSet/>
      <dgm:spPr/>
      <dgm:t>
        <a:bodyPr/>
        <a:lstStyle/>
        <a:p>
          <a:endParaRPr lang="en-US"/>
        </a:p>
      </dgm:t>
    </dgm:pt>
    <dgm:pt modelId="{CEDAF838-EFDC-4EE7-B4E4-6173F3E31CF4}">
      <dgm:prSet custT="1"/>
      <dgm:spPr/>
      <dgm:t>
        <a:bodyPr/>
        <a:lstStyle/>
        <a:p>
          <a:r>
            <a:rPr lang="en-US" sz="1800" dirty="0"/>
            <a:t>Tachycardia, sweating</a:t>
          </a:r>
        </a:p>
      </dgm:t>
    </dgm:pt>
    <dgm:pt modelId="{AF814DAC-586B-4755-97C2-372C37B178F1}" type="parTrans" cxnId="{769834A3-9411-40B2-990B-4DF25ED130C6}">
      <dgm:prSet/>
      <dgm:spPr/>
      <dgm:t>
        <a:bodyPr/>
        <a:lstStyle/>
        <a:p>
          <a:endParaRPr lang="en-US"/>
        </a:p>
      </dgm:t>
    </dgm:pt>
    <dgm:pt modelId="{B95DD54E-6055-489B-BC57-31AA0229C6A0}" type="sibTrans" cxnId="{769834A3-9411-40B2-990B-4DF25ED130C6}">
      <dgm:prSet/>
      <dgm:spPr/>
      <dgm:t>
        <a:bodyPr/>
        <a:lstStyle/>
        <a:p>
          <a:endParaRPr lang="en-US"/>
        </a:p>
      </dgm:t>
    </dgm:pt>
    <dgm:pt modelId="{5D644B62-70C0-4AEF-990B-D5DD01AB700F}">
      <dgm:prSet custT="1"/>
      <dgm:spPr/>
      <dgm:t>
        <a:bodyPr/>
        <a:lstStyle/>
        <a:p>
          <a:r>
            <a:rPr lang="en-US" sz="1800" dirty="0"/>
            <a:t>Emotional lability (panic, freezing, detached affect)</a:t>
          </a:r>
        </a:p>
      </dgm:t>
    </dgm:pt>
    <dgm:pt modelId="{338E7B45-71FF-4D70-B113-DDDA392BD57B}" type="parTrans" cxnId="{E38EA76D-A7B8-443A-BD52-7C7E25AF587D}">
      <dgm:prSet/>
      <dgm:spPr/>
      <dgm:t>
        <a:bodyPr/>
        <a:lstStyle/>
        <a:p>
          <a:endParaRPr lang="en-US"/>
        </a:p>
      </dgm:t>
    </dgm:pt>
    <dgm:pt modelId="{41D2285E-9041-49F3-B069-BD6F5C473A7D}" type="sibTrans" cxnId="{E38EA76D-A7B8-443A-BD52-7C7E25AF587D}">
      <dgm:prSet/>
      <dgm:spPr/>
      <dgm:t>
        <a:bodyPr/>
        <a:lstStyle/>
        <a:p>
          <a:endParaRPr lang="en-US"/>
        </a:p>
      </dgm:t>
    </dgm:pt>
    <dgm:pt modelId="{58BC8931-9DAD-401C-A13A-4E1F9F3F0D51}">
      <dgm:prSet custT="1"/>
      <dgm:spPr/>
      <dgm:t>
        <a:bodyPr/>
        <a:lstStyle/>
        <a:p>
          <a:r>
            <a:rPr lang="en-US" sz="1800"/>
            <a:t>Usually resolves in hours → 72 hrs.</a:t>
          </a:r>
        </a:p>
      </dgm:t>
    </dgm:pt>
    <dgm:pt modelId="{15412273-A420-4C33-94A4-A5C004FF1CFA}" type="parTrans" cxnId="{AAF45CAF-70FA-4FF6-B804-10F8682C98AC}">
      <dgm:prSet/>
      <dgm:spPr/>
      <dgm:t>
        <a:bodyPr/>
        <a:lstStyle/>
        <a:p>
          <a:endParaRPr lang="en-US"/>
        </a:p>
      </dgm:t>
    </dgm:pt>
    <dgm:pt modelId="{16B554E7-4B04-4BCA-BEB1-998EC4DB2F06}" type="sibTrans" cxnId="{AAF45CAF-70FA-4FF6-B804-10F8682C98AC}">
      <dgm:prSet/>
      <dgm:spPr/>
      <dgm:t>
        <a:bodyPr/>
        <a:lstStyle/>
        <a:p>
          <a:endParaRPr lang="en-US"/>
        </a:p>
      </dgm:t>
    </dgm:pt>
    <dgm:pt modelId="{A371507C-91F1-4B20-BBEB-2E9173B11329}">
      <dgm:prSet custT="1"/>
      <dgm:spPr/>
      <dgm:t>
        <a:bodyPr/>
        <a:lstStyle/>
        <a:p>
          <a:pPr>
            <a:defRPr b="1"/>
          </a:pPr>
          <a:r>
            <a:rPr lang="en-US" sz="2000" dirty="0"/>
            <a:t>Think of ASR as the </a:t>
          </a:r>
          <a:r>
            <a:rPr lang="en-US" sz="2000" b="1" u="sng" dirty="0"/>
            <a:t>nervous system on overload </a:t>
          </a:r>
          <a:r>
            <a:rPr lang="en-US" sz="2000" dirty="0"/>
            <a:t>— not brain damage</a:t>
          </a:r>
        </a:p>
      </dgm:t>
    </dgm:pt>
    <dgm:pt modelId="{66EC828C-68F4-462B-9ADD-F1CB7832CF54}" type="parTrans" cxnId="{CA971F1D-A4E7-4BD8-83F8-C1C6289FFF5A}">
      <dgm:prSet/>
      <dgm:spPr/>
      <dgm:t>
        <a:bodyPr/>
        <a:lstStyle/>
        <a:p>
          <a:endParaRPr lang="en-US"/>
        </a:p>
      </dgm:t>
    </dgm:pt>
    <dgm:pt modelId="{242FF337-AFE4-4437-86B3-5D0E220B4BAD}" type="sibTrans" cxnId="{CA971F1D-A4E7-4BD8-83F8-C1C6289FFF5A}">
      <dgm:prSet/>
      <dgm:spPr/>
      <dgm:t>
        <a:bodyPr/>
        <a:lstStyle/>
        <a:p>
          <a:endParaRPr lang="en-US"/>
        </a:p>
      </dgm:t>
    </dgm:pt>
    <dgm:pt modelId="{70F7C8CB-594E-4B98-875E-2BF9DCC3BA1E}" type="pres">
      <dgm:prSet presAssocID="{CFAC8D9C-19B0-458B-8BB1-7ED2330F26CC}" presName="root" presStyleCnt="0">
        <dgm:presLayoutVars>
          <dgm:dir/>
          <dgm:resizeHandles val="exact"/>
        </dgm:presLayoutVars>
      </dgm:prSet>
      <dgm:spPr/>
    </dgm:pt>
    <dgm:pt modelId="{B772003F-CB93-495F-A7C2-58C9AB15EC08}" type="pres">
      <dgm:prSet presAssocID="{A8E9D171-28FF-4F84-B855-4F851A235358}" presName="compNode" presStyleCnt="0"/>
      <dgm:spPr/>
    </dgm:pt>
    <dgm:pt modelId="{45CAFE1E-ED64-4C6A-BDE1-CBB1AFF1A2E6}" type="pres">
      <dgm:prSet presAssocID="{A8E9D171-28FF-4F84-B855-4F851A235358}" presName="iconRect" presStyleLbl="node1" presStyleIdx="0" presStyleCnt="3" custLinFactNeighborX="21655" custLinFactNeighborY="-6858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ger"/>
        </a:ext>
      </dgm:extLst>
    </dgm:pt>
    <dgm:pt modelId="{DB55190A-5089-4175-BF09-8F26C40CBC6C}" type="pres">
      <dgm:prSet presAssocID="{A8E9D171-28FF-4F84-B855-4F851A235358}" presName="iconSpace" presStyleCnt="0"/>
      <dgm:spPr/>
    </dgm:pt>
    <dgm:pt modelId="{ED4A1CBF-D5AB-4425-AF04-FBB1FAEFB02B}" type="pres">
      <dgm:prSet presAssocID="{A8E9D171-28FF-4F84-B855-4F851A235358}" presName="parTx" presStyleLbl="revTx" presStyleIdx="0" presStyleCnt="6" custScaleX="121907" custLinFactNeighborX="-489" custLinFactNeighborY="-60339">
        <dgm:presLayoutVars>
          <dgm:chMax val="0"/>
          <dgm:chPref val="0"/>
        </dgm:presLayoutVars>
      </dgm:prSet>
      <dgm:spPr/>
    </dgm:pt>
    <dgm:pt modelId="{C07E7FD1-8F36-494E-9EB1-D4D62812F8C4}" type="pres">
      <dgm:prSet presAssocID="{A8E9D171-28FF-4F84-B855-4F851A235358}" presName="txSpace" presStyleCnt="0"/>
      <dgm:spPr/>
    </dgm:pt>
    <dgm:pt modelId="{66697B1B-B0C0-475F-9201-5CED9CF93038}" type="pres">
      <dgm:prSet presAssocID="{A8E9D171-28FF-4F84-B855-4F851A235358}" presName="desTx" presStyleLbl="revTx" presStyleIdx="1" presStyleCnt="6">
        <dgm:presLayoutVars/>
      </dgm:prSet>
      <dgm:spPr/>
    </dgm:pt>
    <dgm:pt modelId="{9C06FCED-0645-4ECD-8C0F-3A5D9F035BF8}" type="pres">
      <dgm:prSet presAssocID="{4BD7A34C-0C23-4B29-BBB4-188F7ADBFA2A}" presName="sibTrans" presStyleCnt="0"/>
      <dgm:spPr/>
    </dgm:pt>
    <dgm:pt modelId="{C218984D-E33B-4A4E-A3CE-6113D618F0B9}" type="pres">
      <dgm:prSet presAssocID="{11EDCA66-6467-46DD-9118-20CD9002DB91}" presName="compNode" presStyleCnt="0"/>
      <dgm:spPr/>
    </dgm:pt>
    <dgm:pt modelId="{AE449487-A7E2-4BDF-AF81-5B527DD0D8D5}" type="pres">
      <dgm:prSet presAssocID="{11EDCA66-6467-46DD-9118-20CD9002DB91}" presName="iconRect" presStyleLbl="node1" presStyleIdx="1" presStyleCnt="3" custLinFactNeighborX="15920" custLinFactNeighborY="318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w Temperature"/>
        </a:ext>
      </dgm:extLst>
    </dgm:pt>
    <dgm:pt modelId="{3DA0651C-2E90-46E4-9272-6AB5BD5AF587}" type="pres">
      <dgm:prSet presAssocID="{11EDCA66-6467-46DD-9118-20CD9002DB91}" presName="iconSpace" presStyleCnt="0"/>
      <dgm:spPr/>
    </dgm:pt>
    <dgm:pt modelId="{9B2C48DA-0236-4DA4-B70D-BBE774AB4480}" type="pres">
      <dgm:prSet presAssocID="{11EDCA66-6467-46DD-9118-20CD9002DB91}" presName="parTx" presStyleLbl="revTx" presStyleIdx="2" presStyleCnt="6">
        <dgm:presLayoutVars>
          <dgm:chMax val="0"/>
          <dgm:chPref val="0"/>
        </dgm:presLayoutVars>
      </dgm:prSet>
      <dgm:spPr/>
    </dgm:pt>
    <dgm:pt modelId="{7422F93B-81C4-4335-A3F8-0E9ADC491BED}" type="pres">
      <dgm:prSet presAssocID="{11EDCA66-6467-46DD-9118-20CD9002DB91}" presName="txSpace" presStyleCnt="0"/>
      <dgm:spPr/>
    </dgm:pt>
    <dgm:pt modelId="{9F19EF7E-5D22-417C-A39F-179A1F8B5053}" type="pres">
      <dgm:prSet presAssocID="{11EDCA66-6467-46DD-9118-20CD9002DB91}" presName="desTx" presStyleLbl="revTx" presStyleIdx="3" presStyleCnt="6" custScaleX="135660" custScaleY="526755" custLinFactNeighborX="357" custLinFactNeighborY="61461">
        <dgm:presLayoutVars/>
      </dgm:prSet>
      <dgm:spPr/>
    </dgm:pt>
    <dgm:pt modelId="{446699F2-F234-4754-9CDB-926925922BE4}" type="pres">
      <dgm:prSet presAssocID="{25532124-FB74-463F-BB0C-7F980B43D574}" presName="sibTrans" presStyleCnt="0"/>
      <dgm:spPr/>
    </dgm:pt>
    <dgm:pt modelId="{8542FD40-F902-4076-B2EC-DD711705AAD7}" type="pres">
      <dgm:prSet presAssocID="{A371507C-91F1-4B20-BBEB-2E9173B11329}" presName="compNode" presStyleCnt="0"/>
      <dgm:spPr/>
    </dgm:pt>
    <dgm:pt modelId="{7E1C9189-BBB1-4218-B12D-9F2CB7DD62E5}" type="pres">
      <dgm:prSet presAssocID="{A371507C-91F1-4B20-BBEB-2E9173B11329}" presName="iconRect" presStyleLbl="node1" presStyleIdx="2" presStyleCnt="3" custLinFactNeighborX="29717" custLinFactNeighborY="-4489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9C38FEDE-CD19-4A87-B840-409264E31698}" type="pres">
      <dgm:prSet presAssocID="{A371507C-91F1-4B20-BBEB-2E9173B11329}" presName="iconSpace" presStyleCnt="0"/>
      <dgm:spPr/>
    </dgm:pt>
    <dgm:pt modelId="{8E606821-E46C-424A-AC90-EB29E67CEA2D}" type="pres">
      <dgm:prSet presAssocID="{A371507C-91F1-4B20-BBEB-2E9173B11329}" presName="parTx" presStyleLbl="revTx" presStyleIdx="4" presStyleCnt="6" custScaleX="136493" custScaleY="196719" custLinFactNeighborX="662" custLinFactNeighborY="53022">
        <dgm:presLayoutVars>
          <dgm:chMax val="0"/>
          <dgm:chPref val="0"/>
        </dgm:presLayoutVars>
      </dgm:prSet>
      <dgm:spPr/>
    </dgm:pt>
    <dgm:pt modelId="{7824C419-AEF0-4A08-BA10-6C6F9062E325}" type="pres">
      <dgm:prSet presAssocID="{A371507C-91F1-4B20-BBEB-2E9173B11329}" presName="txSpace" presStyleCnt="0"/>
      <dgm:spPr/>
    </dgm:pt>
    <dgm:pt modelId="{3C09184C-4923-415A-9350-8A2C1E9042EC}" type="pres">
      <dgm:prSet presAssocID="{A371507C-91F1-4B20-BBEB-2E9173B11329}" presName="desTx" presStyleLbl="revTx" presStyleIdx="5" presStyleCnt="6">
        <dgm:presLayoutVars/>
      </dgm:prSet>
      <dgm:spPr/>
    </dgm:pt>
  </dgm:ptLst>
  <dgm:cxnLst>
    <dgm:cxn modelId="{36842F02-3555-4A89-8CF4-FE8F4D52D4D9}" type="presOf" srcId="{A8E9D171-28FF-4F84-B855-4F851A235358}" destId="{ED4A1CBF-D5AB-4425-AF04-FBB1FAEFB02B}" srcOrd="0" destOrd="0" presId="urn:microsoft.com/office/officeart/2018/2/layout/IconLabelDescriptionList"/>
    <dgm:cxn modelId="{07EECD04-883D-4E81-B8C1-8404055D8D14}" type="presOf" srcId="{09FFEDCB-C8D6-47D0-8C6E-B6BEB8C291F2}" destId="{9F19EF7E-5D22-417C-A39F-179A1F8B5053}" srcOrd="0" destOrd="0" presId="urn:microsoft.com/office/officeart/2018/2/layout/IconLabelDescriptionList"/>
    <dgm:cxn modelId="{713DD60B-5205-49C1-A43F-63D9FE8D6DB5}" type="presOf" srcId="{5D644B62-70C0-4AEF-990B-D5DD01AB700F}" destId="{9F19EF7E-5D22-417C-A39F-179A1F8B5053}" srcOrd="0" destOrd="2" presId="urn:microsoft.com/office/officeart/2018/2/layout/IconLabelDescriptionList"/>
    <dgm:cxn modelId="{FE6F1115-E1AF-4743-928C-52754CC86463}" type="presOf" srcId="{CFAC8D9C-19B0-458B-8BB1-7ED2330F26CC}" destId="{70F7C8CB-594E-4B98-875E-2BF9DCC3BA1E}" srcOrd="0" destOrd="0" presId="urn:microsoft.com/office/officeart/2018/2/layout/IconLabelDescriptionList"/>
    <dgm:cxn modelId="{CA971F1D-A4E7-4BD8-83F8-C1C6289FFF5A}" srcId="{CFAC8D9C-19B0-458B-8BB1-7ED2330F26CC}" destId="{A371507C-91F1-4B20-BBEB-2E9173B11329}" srcOrd="2" destOrd="0" parTransId="{66EC828C-68F4-462B-9ADD-F1CB7832CF54}" sibTransId="{242FF337-AFE4-4437-86B3-5D0E220B4BAD}"/>
    <dgm:cxn modelId="{01BB7F22-6757-4FF4-A290-D21ACC8CFCDA}" type="presOf" srcId="{11EDCA66-6467-46DD-9118-20CD9002DB91}" destId="{9B2C48DA-0236-4DA4-B70D-BBE774AB4480}" srcOrd="0" destOrd="0" presId="urn:microsoft.com/office/officeart/2018/2/layout/IconLabelDescriptionList"/>
    <dgm:cxn modelId="{84CB7432-0972-48A1-94C5-01A697CC342E}" srcId="{11EDCA66-6467-46DD-9118-20CD9002DB91}" destId="{09FFEDCB-C8D6-47D0-8C6E-B6BEB8C291F2}" srcOrd="0" destOrd="0" parTransId="{18347663-D113-4AF1-94EE-A35B5A4CF8A8}" sibTransId="{C651F657-4090-470B-A413-7DD4BD8F6052}"/>
    <dgm:cxn modelId="{E337704C-9C46-4FDC-A935-ABC6DCB95EAA}" srcId="{CFAC8D9C-19B0-458B-8BB1-7ED2330F26CC}" destId="{A8E9D171-28FF-4F84-B855-4F851A235358}" srcOrd="0" destOrd="0" parTransId="{10AD085F-239C-4DD3-94DB-325A60AA7B26}" sibTransId="{4BD7A34C-0C23-4B29-BBB4-188F7ADBFA2A}"/>
    <dgm:cxn modelId="{DBF52D5A-9DFB-4FAA-BA72-BED2903E3EF6}" type="presOf" srcId="{CEDAF838-EFDC-4EE7-B4E4-6173F3E31CF4}" destId="{9F19EF7E-5D22-417C-A39F-179A1F8B5053}" srcOrd="0" destOrd="1" presId="urn:microsoft.com/office/officeart/2018/2/layout/IconLabelDescriptionList"/>
    <dgm:cxn modelId="{E38EA76D-A7B8-443A-BD52-7C7E25AF587D}" srcId="{11EDCA66-6467-46DD-9118-20CD9002DB91}" destId="{5D644B62-70C0-4AEF-990B-D5DD01AB700F}" srcOrd="2" destOrd="0" parTransId="{338E7B45-71FF-4D70-B113-DDDA392BD57B}" sibTransId="{41D2285E-9041-49F3-B069-BD6F5C473A7D}"/>
    <dgm:cxn modelId="{57F34F9E-0B99-46FA-9A22-BA2687722EFD}" type="presOf" srcId="{58BC8931-9DAD-401C-A13A-4E1F9F3F0D51}" destId="{9F19EF7E-5D22-417C-A39F-179A1F8B5053}" srcOrd="0" destOrd="3" presId="urn:microsoft.com/office/officeart/2018/2/layout/IconLabelDescriptionList"/>
    <dgm:cxn modelId="{769834A3-9411-40B2-990B-4DF25ED130C6}" srcId="{11EDCA66-6467-46DD-9118-20CD9002DB91}" destId="{CEDAF838-EFDC-4EE7-B4E4-6173F3E31CF4}" srcOrd="1" destOrd="0" parTransId="{AF814DAC-586B-4755-97C2-372C37B178F1}" sibTransId="{B95DD54E-6055-489B-BC57-31AA0229C6A0}"/>
    <dgm:cxn modelId="{AAF45CAF-70FA-4FF6-B804-10F8682C98AC}" srcId="{11EDCA66-6467-46DD-9118-20CD9002DB91}" destId="{58BC8931-9DAD-401C-A13A-4E1F9F3F0D51}" srcOrd="3" destOrd="0" parTransId="{15412273-A420-4C33-94A4-A5C004FF1CFA}" sibTransId="{16B554E7-4B04-4BCA-BEB1-998EC4DB2F06}"/>
    <dgm:cxn modelId="{5C5B46D1-5D6B-427A-8FC8-C37609F345AC}" srcId="{CFAC8D9C-19B0-458B-8BB1-7ED2330F26CC}" destId="{11EDCA66-6467-46DD-9118-20CD9002DB91}" srcOrd="1" destOrd="0" parTransId="{48140CCF-3EB5-4554-A978-48106F29AB8E}" sibTransId="{25532124-FB74-463F-BB0C-7F980B43D574}"/>
    <dgm:cxn modelId="{A5E163FD-9197-41D9-9A1D-2BC4A90BBBFA}" type="presOf" srcId="{A371507C-91F1-4B20-BBEB-2E9173B11329}" destId="{8E606821-E46C-424A-AC90-EB29E67CEA2D}" srcOrd="0" destOrd="0" presId="urn:microsoft.com/office/officeart/2018/2/layout/IconLabelDescriptionList"/>
    <dgm:cxn modelId="{DAF6E9A4-AC3D-42E7-9D0C-E03264C9A3B1}" type="presParOf" srcId="{70F7C8CB-594E-4B98-875E-2BF9DCC3BA1E}" destId="{B772003F-CB93-495F-A7C2-58C9AB15EC08}" srcOrd="0" destOrd="0" presId="urn:microsoft.com/office/officeart/2018/2/layout/IconLabelDescriptionList"/>
    <dgm:cxn modelId="{6DB1DB08-1AA3-46DE-B962-E96870FEB31C}" type="presParOf" srcId="{B772003F-CB93-495F-A7C2-58C9AB15EC08}" destId="{45CAFE1E-ED64-4C6A-BDE1-CBB1AFF1A2E6}" srcOrd="0" destOrd="0" presId="urn:microsoft.com/office/officeart/2018/2/layout/IconLabelDescriptionList"/>
    <dgm:cxn modelId="{00C16DD4-3B6A-4FD5-BA1C-5E2540506FE3}" type="presParOf" srcId="{B772003F-CB93-495F-A7C2-58C9AB15EC08}" destId="{DB55190A-5089-4175-BF09-8F26C40CBC6C}" srcOrd="1" destOrd="0" presId="urn:microsoft.com/office/officeart/2018/2/layout/IconLabelDescriptionList"/>
    <dgm:cxn modelId="{E71614B6-9B9E-4A56-ADEC-B63BFE14097C}" type="presParOf" srcId="{B772003F-CB93-495F-A7C2-58C9AB15EC08}" destId="{ED4A1CBF-D5AB-4425-AF04-FBB1FAEFB02B}" srcOrd="2" destOrd="0" presId="urn:microsoft.com/office/officeart/2018/2/layout/IconLabelDescriptionList"/>
    <dgm:cxn modelId="{AE6F43A1-3CEB-427E-8E03-C258A7ED935F}" type="presParOf" srcId="{B772003F-CB93-495F-A7C2-58C9AB15EC08}" destId="{C07E7FD1-8F36-494E-9EB1-D4D62812F8C4}" srcOrd="3" destOrd="0" presId="urn:microsoft.com/office/officeart/2018/2/layout/IconLabelDescriptionList"/>
    <dgm:cxn modelId="{7CB39F0E-4CF1-41CF-BB8E-C4D0DE7A3850}" type="presParOf" srcId="{B772003F-CB93-495F-A7C2-58C9AB15EC08}" destId="{66697B1B-B0C0-475F-9201-5CED9CF93038}" srcOrd="4" destOrd="0" presId="urn:microsoft.com/office/officeart/2018/2/layout/IconLabelDescriptionList"/>
    <dgm:cxn modelId="{313C3148-7DB8-41A5-AFFF-13A4D45159C3}" type="presParOf" srcId="{70F7C8CB-594E-4B98-875E-2BF9DCC3BA1E}" destId="{9C06FCED-0645-4ECD-8C0F-3A5D9F035BF8}" srcOrd="1" destOrd="0" presId="urn:microsoft.com/office/officeart/2018/2/layout/IconLabelDescriptionList"/>
    <dgm:cxn modelId="{B19FF900-989C-4012-8829-25787FDEA7FC}" type="presParOf" srcId="{70F7C8CB-594E-4B98-875E-2BF9DCC3BA1E}" destId="{C218984D-E33B-4A4E-A3CE-6113D618F0B9}" srcOrd="2" destOrd="0" presId="urn:microsoft.com/office/officeart/2018/2/layout/IconLabelDescriptionList"/>
    <dgm:cxn modelId="{0567408B-F1D0-469A-9524-FC96AD228091}" type="presParOf" srcId="{C218984D-E33B-4A4E-A3CE-6113D618F0B9}" destId="{AE449487-A7E2-4BDF-AF81-5B527DD0D8D5}" srcOrd="0" destOrd="0" presId="urn:microsoft.com/office/officeart/2018/2/layout/IconLabelDescriptionList"/>
    <dgm:cxn modelId="{0E4A6B9D-4F20-4650-AA7E-EAB802879A93}" type="presParOf" srcId="{C218984D-E33B-4A4E-A3CE-6113D618F0B9}" destId="{3DA0651C-2E90-46E4-9272-6AB5BD5AF587}" srcOrd="1" destOrd="0" presId="urn:microsoft.com/office/officeart/2018/2/layout/IconLabelDescriptionList"/>
    <dgm:cxn modelId="{376BAB31-122F-4E4B-AC16-7920BAED5888}" type="presParOf" srcId="{C218984D-E33B-4A4E-A3CE-6113D618F0B9}" destId="{9B2C48DA-0236-4DA4-B70D-BBE774AB4480}" srcOrd="2" destOrd="0" presId="urn:microsoft.com/office/officeart/2018/2/layout/IconLabelDescriptionList"/>
    <dgm:cxn modelId="{0628DD45-1EEA-4F38-A95B-E167F8ABA79E}" type="presParOf" srcId="{C218984D-E33B-4A4E-A3CE-6113D618F0B9}" destId="{7422F93B-81C4-4335-A3F8-0E9ADC491BED}" srcOrd="3" destOrd="0" presId="urn:microsoft.com/office/officeart/2018/2/layout/IconLabelDescriptionList"/>
    <dgm:cxn modelId="{6D7BB84D-6D6E-4E0A-9475-B39697BE0762}" type="presParOf" srcId="{C218984D-E33B-4A4E-A3CE-6113D618F0B9}" destId="{9F19EF7E-5D22-417C-A39F-179A1F8B5053}" srcOrd="4" destOrd="0" presId="urn:microsoft.com/office/officeart/2018/2/layout/IconLabelDescriptionList"/>
    <dgm:cxn modelId="{4377BB52-31EF-4ED8-9E20-43D337DB6E55}" type="presParOf" srcId="{70F7C8CB-594E-4B98-875E-2BF9DCC3BA1E}" destId="{446699F2-F234-4754-9CDB-926925922BE4}" srcOrd="3" destOrd="0" presId="urn:microsoft.com/office/officeart/2018/2/layout/IconLabelDescriptionList"/>
    <dgm:cxn modelId="{AF88A936-31C1-44EB-B509-418C7D117407}" type="presParOf" srcId="{70F7C8CB-594E-4B98-875E-2BF9DCC3BA1E}" destId="{8542FD40-F902-4076-B2EC-DD711705AAD7}" srcOrd="4" destOrd="0" presId="urn:microsoft.com/office/officeart/2018/2/layout/IconLabelDescriptionList"/>
    <dgm:cxn modelId="{351C8803-3905-46AB-B25A-0BB104526415}" type="presParOf" srcId="{8542FD40-F902-4076-B2EC-DD711705AAD7}" destId="{7E1C9189-BBB1-4218-B12D-9F2CB7DD62E5}" srcOrd="0" destOrd="0" presId="urn:microsoft.com/office/officeart/2018/2/layout/IconLabelDescriptionList"/>
    <dgm:cxn modelId="{6F4639D3-B6BD-448B-B993-D8BAE241BACC}" type="presParOf" srcId="{8542FD40-F902-4076-B2EC-DD711705AAD7}" destId="{9C38FEDE-CD19-4A87-B840-409264E31698}" srcOrd="1" destOrd="0" presId="urn:microsoft.com/office/officeart/2018/2/layout/IconLabelDescriptionList"/>
    <dgm:cxn modelId="{8E05F693-1191-4090-BB28-1946C537B6AE}" type="presParOf" srcId="{8542FD40-F902-4076-B2EC-DD711705AAD7}" destId="{8E606821-E46C-424A-AC90-EB29E67CEA2D}" srcOrd="2" destOrd="0" presId="urn:microsoft.com/office/officeart/2018/2/layout/IconLabelDescriptionList"/>
    <dgm:cxn modelId="{45FA55BA-DF0D-445E-BEF2-06E16D12439F}" type="presParOf" srcId="{8542FD40-F902-4076-B2EC-DD711705AAD7}" destId="{7824C419-AEF0-4A08-BA10-6C6F9062E325}" srcOrd="3" destOrd="0" presId="urn:microsoft.com/office/officeart/2018/2/layout/IconLabelDescriptionList"/>
    <dgm:cxn modelId="{C3C8AFA3-06E9-4367-8669-02246AF6F894}" type="presParOf" srcId="{8542FD40-F902-4076-B2EC-DD711705AAD7}" destId="{3C09184C-4923-415A-9350-8A2C1E9042E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DF025-D081-4B54-9374-0227C309636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EEF27FC-3326-4B39-A2B5-A88F825906EC}">
      <dgm:prSet/>
      <dgm:spPr/>
      <dgm:t>
        <a:bodyPr/>
        <a:lstStyle/>
        <a:p>
          <a:r>
            <a:rPr lang="en-US"/>
            <a:t>Has anyone ever seen an acute stress reaction in a combat setting?</a:t>
          </a:r>
        </a:p>
      </dgm:t>
    </dgm:pt>
    <dgm:pt modelId="{77B4A20D-12A8-4B96-8F9A-BE4221996B96}" type="parTrans" cxnId="{397DF6C3-27A3-43E7-B631-BB892387C857}">
      <dgm:prSet/>
      <dgm:spPr/>
      <dgm:t>
        <a:bodyPr/>
        <a:lstStyle/>
        <a:p>
          <a:endParaRPr lang="en-US"/>
        </a:p>
      </dgm:t>
    </dgm:pt>
    <dgm:pt modelId="{0A9018A5-E3F5-4D24-8284-A93A20AD2248}" type="sibTrans" cxnId="{397DF6C3-27A3-43E7-B631-BB892387C857}">
      <dgm:prSet/>
      <dgm:spPr/>
      <dgm:t>
        <a:bodyPr/>
        <a:lstStyle/>
        <a:p>
          <a:endParaRPr lang="en-US"/>
        </a:p>
      </dgm:t>
    </dgm:pt>
    <dgm:pt modelId="{645A4266-281F-44CD-86DF-2336913FD556}">
      <dgm:prSet/>
      <dgm:spPr/>
      <dgm:t>
        <a:bodyPr/>
        <a:lstStyle/>
        <a:p>
          <a:r>
            <a:rPr lang="en-US"/>
            <a:t>How about outside a combat setting?</a:t>
          </a:r>
        </a:p>
      </dgm:t>
    </dgm:pt>
    <dgm:pt modelId="{4840AF53-7E13-43A5-94AF-79CE59E7EA3A}" type="parTrans" cxnId="{0CBA39BF-3999-4885-B549-849A13B5D4C9}">
      <dgm:prSet/>
      <dgm:spPr/>
      <dgm:t>
        <a:bodyPr/>
        <a:lstStyle/>
        <a:p>
          <a:endParaRPr lang="en-US"/>
        </a:p>
      </dgm:t>
    </dgm:pt>
    <dgm:pt modelId="{39CACACE-E1BD-48DA-B68E-F1DAE6852888}" type="sibTrans" cxnId="{0CBA39BF-3999-4885-B549-849A13B5D4C9}">
      <dgm:prSet/>
      <dgm:spPr/>
      <dgm:t>
        <a:bodyPr/>
        <a:lstStyle/>
        <a:p>
          <a:endParaRPr lang="en-US"/>
        </a:p>
      </dgm:t>
    </dgm:pt>
    <dgm:pt modelId="{0EBC5685-AA1B-0F43-9E21-9E87FD2D0611}" type="pres">
      <dgm:prSet presAssocID="{329DF025-D081-4B54-9374-0227C3096365}" presName="hierChild1" presStyleCnt="0">
        <dgm:presLayoutVars>
          <dgm:chPref val="1"/>
          <dgm:dir/>
          <dgm:animOne val="branch"/>
          <dgm:animLvl val="lvl"/>
          <dgm:resizeHandles/>
        </dgm:presLayoutVars>
      </dgm:prSet>
      <dgm:spPr/>
    </dgm:pt>
    <dgm:pt modelId="{529429BB-E7BB-B346-B515-4E2F00E54002}" type="pres">
      <dgm:prSet presAssocID="{7EEF27FC-3326-4B39-A2B5-A88F825906EC}" presName="hierRoot1" presStyleCnt="0"/>
      <dgm:spPr/>
    </dgm:pt>
    <dgm:pt modelId="{EE581B38-CE94-3E48-A456-5CDE047BAA46}" type="pres">
      <dgm:prSet presAssocID="{7EEF27FC-3326-4B39-A2B5-A88F825906EC}" presName="composite" presStyleCnt="0"/>
      <dgm:spPr/>
    </dgm:pt>
    <dgm:pt modelId="{68E176A9-252A-5649-A670-6A0AE42DB8BC}" type="pres">
      <dgm:prSet presAssocID="{7EEF27FC-3326-4B39-A2B5-A88F825906EC}" presName="background" presStyleLbl="node0" presStyleIdx="0" presStyleCnt="2"/>
      <dgm:spPr/>
    </dgm:pt>
    <dgm:pt modelId="{72944744-9693-BA4A-A984-1FAE3D208E32}" type="pres">
      <dgm:prSet presAssocID="{7EEF27FC-3326-4B39-A2B5-A88F825906EC}" presName="text" presStyleLbl="fgAcc0" presStyleIdx="0" presStyleCnt="2">
        <dgm:presLayoutVars>
          <dgm:chPref val="3"/>
        </dgm:presLayoutVars>
      </dgm:prSet>
      <dgm:spPr/>
    </dgm:pt>
    <dgm:pt modelId="{49C8C6F8-82C1-1041-B1BD-6B90B40B6AB2}" type="pres">
      <dgm:prSet presAssocID="{7EEF27FC-3326-4B39-A2B5-A88F825906EC}" presName="hierChild2" presStyleCnt="0"/>
      <dgm:spPr/>
    </dgm:pt>
    <dgm:pt modelId="{98526DEA-4418-5241-BF5D-C7439F45EA99}" type="pres">
      <dgm:prSet presAssocID="{645A4266-281F-44CD-86DF-2336913FD556}" presName="hierRoot1" presStyleCnt="0"/>
      <dgm:spPr/>
    </dgm:pt>
    <dgm:pt modelId="{09B77096-D5CC-ED42-9D9E-3AD673E2AC62}" type="pres">
      <dgm:prSet presAssocID="{645A4266-281F-44CD-86DF-2336913FD556}" presName="composite" presStyleCnt="0"/>
      <dgm:spPr/>
    </dgm:pt>
    <dgm:pt modelId="{075402B3-54EC-694B-8BA6-6670331728BB}" type="pres">
      <dgm:prSet presAssocID="{645A4266-281F-44CD-86DF-2336913FD556}" presName="background" presStyleLbl="node0" presStyleIdx="1" presStyleCnt="2"/>
      <dgm:spPr/>
    </dgm:pt>
    <dgm:pt modelId="{0F5D6A0A-2163-DE47-A99D-E2610DB87B1F}" type="pres">
      <dgm:prSet presAssocID="{645A4266-281F-44CD-86DF-2336913FD556}" presName="text" presStyleLbl="fgAcc0" presStyleIdx="1" presStyleCnt="2">
        <dgm:presLayoutVars>
          <dgm:chPref val="3"/>
        </dgm:presLayoutVars>
      </dgm:prSet>
      <dgm:spPr/>
    </dgm:pt>
    <dgm:pt modelId="{C3E82C18-C448-6D4F-A257-802205865210}" type="pres">
      <dgm:prSet presAssocID="{645A4266-281F-44CD-86DF-2336913FD556}" presName="hierChild2" presStyleCnt="0"/>
      <dgm:spPr/>
    </dgm:pt>
  </dgm:ptLst>
  <dgm:cxnLst>
    <dgm:cxn modelId="{02838900-B3CA-B14C-BD15-9468F0CE727F}" type="presOf" srcId="{7EEF27FC-3326-4B39-A2B5-A88F825906EC}" destId="{72944744-9693-BA4A-A984-1FAE3D208E32}" srcOrd="0" destOrd="0" presId="urn:microsoft.com/office/officeart/2005/8/layout/hierarchy1"/>
    <dgm:cxn modelId="{7DFBA180-E49A-404F-9FFE-E86A6A4E4F8F}" type="presOf" srcId="{329DF025-D081-4B54-9374-0227C3096365}" destId="{0EBC5685-AA1B-0F43-9E21-9E87FD2D0611}" srcOrd="0" destOrd="0" presId="urn:microsoft.com/office/officeart/2005/8/layout/hierarchy1"/>
    <dgm:cxn modelId="{0CBA39BF-3999-4885-B549-849A13B5D4C9}" srcId="{329DF025-D081-4B54-9374-0227C3096365}" destId="{645A4266-281F-44CD-86DF-2336913FD556}" srcOrd="1" destOrd="0" parTransId="{4840AF53-7E13-43A5-94AF-79CE59E7EA3A}" sibTransId="{39CACACE-E1BD-48DA-B68E-F1DAE6852888}"/>
    <dgm:cxn modelId="{397DF6C3-27A3-43E7-B631-BB892387C857}" srcId="{329DF025-D081-4B54-9374-0227C3096365}" destId="{7EEF27FC-3326-4B39-A2B5-A88F825906EC}" srcOrd="0" destOrd="0" parTransId="{77B4A20D-12A8-4B96-8F9A-BE4221996B96}" sibTransId="{0A9018A5-E3F5-4D24-8284-A93A20AD2248}"/>
    <dgm:cxn modelId="{62F6C0E1-216C-2A4C-9E2D-81D30BEFFB3F}" type="presOf" srcId="{645A4266-281F-44CD-86DF-2336913FD556}" destId="{0F5D6A0A-2163-DE47-A99D-E2610DB87B1F}" srcOrd="0" destOrd="0" presId="urn:microsoft.com/office/officeart/2005/8/layout/hierarchy1"/>
    <dgm:cxn modelId="{67740881-F62D-304E-8F36-18F3DE34B78A}" type="presParOf" srcId="{0EBC5685-AA1B-0F43-9E21-9E87FD2D0611}" destId="{529429BB-E7BB-B346-B515-4E2F00E54002}" srcOrd="0" destOrd="0" presId="urn:microsoft.com/office/officeart/2005/8/layout/hierarchy1"/>
    <dgm:cxn modelId="{65A49177-F216-9645-B352-FBC3B4983AC6}" type="presParOf" srcId="{529429BB-E7BB-B346-B515-4E2F00E54002}" destId="{EE581B38-CE94-3E48-A456-5CDE047BAA46}" srcOrd="0" destOrd="0" presId="urn:microsoft.com/office/officeart/2005/8/layout/hierarchy1"/>
    <dgm:cxn modelId="{FBCF9FEF-420A-6C4F-AA3E-19AC3318273F}" type="presParOf" srcId="{EE581B38-CE94-3E48-A456-5CDE047BAA46}" destId="{68E176A9-252A-5649-A670-6A0AE42DB8BC}" srcOrd="0" destOrd="0" presId="urn:microsoft.com/office/officeart/2005/8/layout/hierarchy1"/>
    <dgm:cxn modelId="{67B8ABE4-B933-2A4F-93C9-7D5096FBD6E2}" type="presParOf" srcId="{EE581B38-CE94-3E48-A456-5CDE047BAA46}" destId="{72944744-9693-BA4A-A984-1FAE3D208E32}" srcOrd="1" destOrd="0" presId="urn:microsoft.com/office/officeart/2005/8/layout/hierarchy1"/>
    <dgm:cxn modelId="{1B0DECAD-C999-DA4F-AF89-B80030B68D54}" type="presParOf" srcId="{529429BB-E7BB-B346-B515-4E2F00E54002}" destId="{49C8C6F8-82C1-1041-B1BD-6B90B40B6AB2}" srcOrd="1" destOrd="0" presId="urn:microsoft.com/office/officeart/2005/8/layout/hierarchy1"/>
    <dgm:cxn modelId="{DFDCFE48-7407-F141-AF96-02C1F772B89B}" type="presParOf" srcId="{0EBC5685-AA1B-0F43-9E21-9E87FD2D0611}" destId="{98526DEA-4418-5241-BF5D-C7439F45EA99}" srcOrd="1" destOrd="0" presId="urn:microsoft.com/office/officeart/2005/8/layout/hierarchy1"/>
    <dgm:cxn modelId="{0393990A-9D93-154F-8708-C92CF22CF782}" type="presParOf" srcId="{98526DEA-4418-5241-BF5D-C7439F45EA99}" destId="{09B77096-D5CC-ED42-9D9E-3AD673E2AC62}" srcOrd="0" destOrd="0" presId="urn:microsoft.com/office/officeart/2005/8/layout/hierarchy1"/>
    <dgm:cxn modelId="{D913DA88-E5AC-714A-BC06-C07DDAA8D0BD}" type="presParOf" srcId="{09B77096-D5CC-ED42-9D9E-3AD673E2AC62}" destId="{075402B3-54EC-694B-8BA6-6670331728BB}" srcOrd="0" destOrd="0" presId="urn:microsoft.com/office/officeart/2005/8/layout/hierarchy1"/>
    <dgm:cxn modelId="{820D7D18-75D9-AE40-8961-A156F6531D1F}" type="presParOf" srcId="{09B77096-D5CC-ED42-9D9E-3AD673E2AC62}" destId="{0F5D6A0A-2163-DE47-A99D-E2610DB87B1F}" srcOrd="1" destOrd="0" presId="urn:microsoft.com/office/officeart/2005/8/layout/hierarchy1"/>
    <dgm:cxn modelId="{EBA50125-F502-B442-887F-ADF6BF22F39A}" type="presParOf" srcId="{98526DEA-4418-5241-BF5D-C7439F45EA99}" destId="{C3E82C18-C448-6D4F-A257-8022058652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E366B-8F98-488E-BE59-857BE841630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67CFC74-FC82-4FCC-8CD8-203640ED8EFE}">
      <dgm:prSet/>
      <dgm:spPr/>
      <dgm:t>
        <a:bodyPr/>
        <a:lstStyle/>
        <a:p>
          <a:r>
            <a:rPr lang="en-US"/>
            <a:t>Has anyone ever seen mTBI in a combat setting?</a:t>
          </a:r>
        </a:p>
      </dgm:t>
    </dgm:pt>
    <dgm:pt modelId="{3509112C-AF84-48C3-845B-2319F4A24E17}" type="parTrans" cxnId="{E5E96C3B-E0BF-4CB6-843A-ED170A2A9840}">
      <dgm:prSet/>
      <dgm:spPr/>
      <dgm:t>
        <a:bodyPr/>
        <a:lstStyle/>
        <a:p>
          <a:endParaRPr lang="en-US"/>
        </a:p>
      </dgm:t>
    </dgm:pt>
    <dgm:pt modelId="{5EB7A425-7E9F-45EF-A47D-65FE8FDA4782}" type="sibTrans" cxnId="{E5E96C3B-E0BF-4CB6-843A-ED170A2A9840}">
      <dgm:prSet/>
      <dgm:spPr/>
      <dgm:t>
        <a:bodyPr/>
        <a:lstStyle/>
        <a:p>
          <a:endParaRPr lang="en-US"/>
        </a:p>
      </dgm:t>
    </dgm:pt>
    <dgm:pt modelId="{FC75FD30-C8B0-4FFF-85BE-FA4B22BB062E}">
      <dgm:prSet/>
      <dgm:spPr/>
      <dgm:t>
        <a:bodyPr/>
        <a:lstStyle/>
        <a:p>
          <a:r>
            <a:rPr lang="en-US"/>
            <a:t>How about outside a combat setting?</a:t>
          </a:r>
        </a:p>
      </dgm:t>
    </dgm:pt>
    <dgm:pt modelId="{17DC35C4-718D-47B5-A8DC-4FAFBB7430CE}" type="parTrans" cxnId="{43F8E33B-5E0F-45A4-8283-3AA04AF8E8F7}">
      <dgm:prSet/>
      <dgm:spPr/>
      <dgm:t>
        <a:bodyPr/>
        <a:lstStyle/>
        <a:p>
          <a:endParaRPr lang="en-US"/>
        </a:p>
      </dgm:t>
    </dgm:pt>
    <dgm:pt modelId="{B7A4830C-9209-4B45-B29D-670ACE242E0C}" type="sibTrans" cxnId="{43F8E33B-5E0F-45A4-8283-3AA04AF8E8F7}">
      <dgm:prSet/>
      <dgm:spPr/>
      <dgm:t>
        <a:bodyPr/>
        <a:lstStyle/>
        <a:p>
          <a:endParaRPr lang="en-US"/>
        </a:p>
      </dgm:t>
    </dgm:pt>
    <dgm:pt modelId="{F8B856A8-4652-DC46-B8E5-CC45961D6AE7}" type="pres">
      <dgm:prSet presAssocID="{245E366B-8F98-488E-BE59-857BE841630F}" presName="hierChild1" presStyleCnt="0">
        <dgm:presLayoutVars>
          <dgm:chPref val="1"/>
          <dgm:dir/>
          <dgm:animOne val="branch"/>
          <dgm:animLvl val="lvl"/>
          <dgm:resizeHandles/>
        </dgm:presLayoutVars>
      </dgm:prSet>
      <dgm:spPr/>
    </dgm:pt>
    <dgm:pt modelId="{1B5E8065-796B-504B-A6FC-27B053AD2F62}" type="pres">
      <dgm:prSet presAssocID="{E67CFC74-FC82-4FCC-8CD8-203640ED8EFE}" presName="hierRoot1" presStyleCnt="0"/>
      <dgm:spPr/>
    </dgm:pt>
    <dgm:pt modelId="{706307D9-C1CC-9143-A032-E34E021F6CE7}" type="pres">
      <dgm:prSet presAssocID="{E67CFC74-FC82-4FCC-8CD8-203640ED8EFE}" presName="composite" presStyleCnt="0"/>
      <dgm:spPr/>
    </dgm:pt>
    <dgm:pt modelId="{EDC8C27B-1B42-A647-B348-2FCA86A03BD7}" type="pres">
      <dgm:prSet presAssocID="{E67CFC74-FC82-4FCC-8CD8-203640ED8EFE}" presName="background" presStyleLbl="node0" presStyleIdx="0" presStyleCnt="2"/>
      <dgm:spPr/>
    </dgm:pt>
    <dgm:pt modelId="{DBFE7DFC-1ECC-874D-8073-B36DE1A7BABE}" type="pres">
      <dgm:prSet presAssocID="{E67CFC74-FC82-4FCC-8CD8-203640ED8EFE}" presName="text" presStyleLbl="fgAcc0" presStyleIdx="0" presStyleCnt="2">
        <dgm:presLayoutVars>
          <dgm:chPref val="3"/>
        </dgm:presLayoutVars>
      </dgm:prSet>
      <dgm:spPr/>
    </dgm:pt>
    <dgm:pt modelId="{B35C35CC-680D-7E45-A1CF-7391301787F3}" type="pres">
      <dgm:prSet presAssocID="{E67CFC74-FC82-4FCC-8CD8-203640ED8EFE}" presName="hierChild2" presStyleCnt="0"/>
      <dgm:spPr/>
    </dgm:pt>
    <dgm:pt modelId="{FA3DAA41-B354-2D4D-95FA-3FE00A79442C}" type="pres">
      <dgm:prSet presAssocID="{FC75FD30-C8B0-4FFF-85BE-FA4B22BB062E}" presName="hierRoot1" presStyleCnt="0"/>
      <dgm:spPr/>
    </dgm:pt>
    <dgm:pt modelId="{C1C14C9A-1DA2-8B40-9576-074EA1C2A734}" type="pres">
      <dgm:prSet presAssocID="{FC75FD30-C8B0-4FFF-85BE-FA4B22BB062E}" presName="composite" presStyleCnt="0"/>
      <dgm:spPr/>
    </dgm:pt>
    <dgm:pt modelId="{E30AB57E-9FC8-4745-A528-C5822A4DCCFA}" type="pres">
      <dgm:prSet presAssocID="{FC75FD30-C8B0-4FFF-85BE-FA4B22BB062E}" presName="background" presStyleLbl="node0" presStyleIdx="1" presStyleCnt="2"/>
      <dgm:spPr/>
    </dgm:pt>
    <dgm:pt modelId="{1BD42EE9-DEDB-EB48-AA55-AF7D3866C6BF}" type="pres">
      <dgm:prSet presAssocID="{FC75FD30-C8B0-4FFF-85BE-FA4B22BB062E}" presName="text" presStyleLbl="fgAcc0" presStyleIdx="1" presStyleCnt="2">
        <dgm:presLayoutVars>
          <dgm:chPref val="3"/>
        </dgm:presLayoutVars>
      </dgm:prSet>
      <dgm:spPr/>
    </dgm:pt>
    <dgm:pt modelId="{CDF59EC6-127A-5E4D-9EF6-931537901E37}" type="pres">
      <dgm:prSet presAssocID="{FC75FD30-C8B0-4FFF-85BE-FA4B22BB062E}" presName="hierChild2" presStyleCnt="0"/>
      <dgm:spPr/>
    </dgm:pt>
  </dgm:ptLst>
  <dgm:cxnLst>
    <dgm:cxn modelId="{E5E96C3B-E0BF-4CB6-843A-ED170A2A9840}" srcId="{245E366B-8F98-488E-BE59-857BE841630F}" destId="{E67CFC74-FC82-4FCC-8CD8-203640ED8EFE}" srcOrd="0" destOrd="0" parTransId="{3509112C-AF84-48C3-845B-2319F4A24E17}" sibTransId="{5EB7A425-7E9F-45EF-A47D-65FE8FDA4782}"/>
    <dgm:cxn modelId="{43F8E33B-5E0F-45A4-8283-3AA04AF8E8F7}" srcId="{245E366B-8F98-488E-BE59-857BE841630F}" destId="{FC75FD30-C8B0-4FFF-85BE-FA4B22BB062E}" srcOrd="1" destOrd="0" parTransId="{17DC35C4-718D-47B5-A8DC-4FAFBB7430CE}" sibTransId="{B7A4830C-9209-4B45-B29D-670ACE242E0C}"/>
    <dgm:cxn modelId="{467B4944-CE6B-C846-A89E-C81D3AC3A937}" type="presOf" srcId="{245E366B-8F98-488E-BE59-857BE841630F}" destId="{F8B856A8-4652-DC46-B8E5-CC45961D6AE7}" srcOrd="0" destOrd="0" presId="urn:microsoft.com/office/officeart/2005/8/layout/hierarchy1"/>
    <dgm:cxn modelId="{ADEC5A47-9CAB-564E-9731-15DEAECB765A}" type="presOf" srcId="{E67CFC74-FC82-4FCC-8CD8-203640ED8EFE}" destId="{DBFE7DFC-1ECC-874D-8073-B36DE1A7BABE}" srcOrd="0" destOrd="0" presId="urn:microsoft.com/office/officeart/2005/8/layout/hierarchy1"/>
    <dgm:cxn modelId="{F61771DC-0758-A143-B514-46905FCAC13C}" type="presOf" srcId="{FC75FD30-C8B0-4FFF-85BE-FA4B22BB062E}" destId="{1BD42EE9-DEDB-EB48-AA55-AF7D3866C6BF}" srcOrd="0" destOrd="0" presId="urn:microsoft.com/office/officeart/2005/8/layout/hierarchy1"/>
    <dgm:cxn modelId="{5ABDE53C-1B7A-6148-9080-7EDDB5C196A1}" type="presParOf" srcId="{F8B856A8-4652-DC46-B8E5-CC45961D6AE7}" destId="{1B5E8065-796B-504B-A6FC-27B053AD2F62}" srcOrd="0" destOrd="0" presId="urn:microsoft.com/office/officeart/2005/8/layout/hierarchy1"/>
    <dgm:cxn modelId="{81C5A0F3-DF2F-6746-BE4D-0807DAC0454A}" type="presParOf" srcId="{1B5E8065-796B-504B-A6FC-27B053AD2F62}" destId="{706307D9-C1CC-9143-A032-E34E021F6CE7}" srcOrd="0" destOrd="0" presId="urn:microsoft.com/office/officeart/2005/8/layout/hierarchy1"/>
    <dgm:cxn modelId="{F267EA66-35C1-454A-8DD4-9FC9E9EC1112}" type="presParOf" srcId="{706307D9-C1CC-9143-A032-E34E021F6CE7}" destId="{EDC8C27B-1B42-A647-B348-2FCA86A03BD7}" srcOrd="0" destOrd="0" presId="urn:microsoft.com/office/officeart/2005/8/layout/hierarchy1"/>
    <dgm:cxn modelId="{0A1619BE-1AD1-EB4F-BC53-61875F34D5E6}" type="presParOf" srcId="{706307D9-C1CC-9143-A032-E34E021F6CE7}" destId="{DBFE7DFC-1ECC-874D-8073-B36DE1A7BABE}" srcOrd="1" destOrd="0" presId="urn:microsoft.com/office/officeart/2005/8/layout/hierarchy1"/>
    <dgm:cxn modelId="{B2209B4D-A518-524F-ACDA-79472CCA4B2B}" type="presParOf" srcId="{1B5E8065-796B-504B-A6FC-27B053AD2F62}" destId="{B35C35CC-680D-7E45-A1CF-7391301787F3}" srcOrd="1" destOrd="0" presId="urn:microsoft.com/office/officeart/2005/8/layout/hierarchy1"/>
    <dgm:cxn modelId="{338EBFB2-2E58-B443-A0F9-E96C42F6FC89}" type="presParOf" srcId="{F8B856A8-4652-DC46-B8E5-CC45961D6AE7}" destId="{FA3DAA41-B354-2D4D-95FA-3FE00A79442C}" srcOrd="1" destOrd="0" presId="urn:microsoft.com/office/officeart/2005/8/layout/hierarchy1"/>
    <dgm:cxn modelId="{196D3B76-012A-3B44-93F2-77BD7974B9C6}" type="presParOf" srcId="{FA3DAA41-B354-2D4D-95FA-3FE00A79442C}" destId="{C1C14C9A-1DA2-8B40-9576-074EA1C2A734}" srcOrd="0" destOrd="0" presId="urn:microsoft.com/office/officeart/2005/8/layout/hierarchy1"/>
    <dgm:cxn modelId="{76D441A9-9065-6C4B-AEA4-7F73A2A3C219}" type="presParOf" srcId="{C1C14C9A-1DA2-8B40-9576-074EA1C2A734}" destId="{E30AB57E-9FC8-4745-A528-C5822A4DCCFA}" srcOrd="0" destOrd="0" presId="urn:microsoft.com/office/officeart/2005/8/layout/hierarchy1"/>
    <dgm:cxn modelId="{8494012B-D7CD-B040-863C-31DE88F5B800}" type="presParOf" srcId="{C1C14C9A-1DA2-8B40-9576-074EA1C2A734}" destId="{1BD42EE9-DEDB-EB48-AA55-AF7D3866C6BF}" srcOrd="1" destOrd="0" presId="urn:microsoft.com/office/officeart/2005/8/layout/hierarchy1"/>
    <dgm:cxn modelId="{A9FAE6B2-D008-4342-945F-BCEFBD67B845}" type="presParOf" srcId="{FA3DAA41-B354-2D4D-95FA-3FE00A79442C}" destId="{CDF59EC6-127A-5E4D-9EF6-931537901E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5A94F0-D976-4558-A378-B4069061C42A}"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3AB59418-DB0F-48B1-901C-11B2B47AAA9B}">
      <dgm:prSet/>
      <dgm:spPr/>
      <dgm:t>
        <a:bodyPr/>
        <a:lstStyle/>
        <a:p>
          <a:r>
            <a:rPr lang="en-US" b="1"/>
            <a:t>Purpose:</a:t>
          </a:r>
          <a:endParaRPr lang="en-US"/>
        </a:p>
      </dgm:t>
    </dgm:pt>
    <dgm:pt modelId="{14E79C1D-D5DB-4599-B571-5C350A28CD28}" type="parTrans" cxnId="{59A48AA3-2A6A-4971-9B2D-5052A92ED561}">
      <dgm:prSet/>
      <dgm:spPr/>
      <dgm:t>
        <a:bodyPr/>
        <a:lstStyle/>
        <a:p>
          <a:endParaRPr lang="en-US"/>
        </a:p>
      </dgm:t>
    </dgm:pt>
    <dgm:pt modelId="{C1D6AB78-BA69-4A89-996A-A1F33B7E8A74}" type="sibTrans" cxnId="{59A48AA3-2A6A-4971-9B2D-5052A92ED561}">
      <dgm:prSet/>
      <dgm:spPr/>
      <dgm:t>
        <a:bodyPr/>
        <a:lstStyle/>
        <a:p>
          <a:endParaRPr lang="en-US"/>
        </a:p>
      </dgm:t>
    </dgm:pt>
    <dgm:pt modelId="{4CC089E8-EF9A-479B-9346-C226707A19CE}">
      <dgm:prSet/>
      <dgm:spPr/>
      <dgm:t>
        <a:bodyPr/>
        <a:lstStyle/>
        <a:p>
          <a:r>
            <a:rPr lang="en-US"/>
            <a:t>Standardized tool for </a:t>
          </a:r>
          <a:r>
            <a:rPr lang="en-US" b="1"/>
            <a:t>rapid assessment</a:t>
          </a:r>
          <a:r>
            <a:rPr lang="en-US"/>
            <a:t> of suspected mild TBI in deployed environments.</a:t>
          </a:r>
        </a:p>
      </dgm:t>
    </dgm:pt>
    <dgm:pt modelId="{60D5FC2C-DF2F-46D6-A6A0-AAA5242D7048}" type="parTrans" cxnId="{57A7FCBB-EB9F-47C2-A660-FAB7BCE4A470}">
      <dgm:prSet/>
      <dgm:spPr/>
      <dgm:t>
        <a:bodyPr/>
        <a:lstStyle/>
        <a:p>
          <a:endParaRPr lang="en-US"/>
        </a:p>
      </dgm:t>
    </dgm:pt>
    <dgm:pt modelId="{31425EC6-0F7B-4E87-8B46-33C5D2170234}" type="sibTrans" cxnId="{57A7FCBB-EB9F-47C2-A660-FAB7BCE4A470}">
      <dgm:prSet/>
      <dgm:spPr/>
      <dgm:t>
        <a:bodyPr/>
        <a:lstStyle/>
        <a:p>
          <a:endParaRPr lang="en-US"/>
        </a:p>
      </dgm:t>
    </dgm:pt>
    <dgm:pt modelId="{549D4008-A591-4AC9-A7F2-2FA6DCD7AA28}">
      <dgm:prSet/>
      <dgm:spPr/>
      <dgm:t>
        <a:bodyPr/>
        <a:lstStyle/>
        <a:p>
          <a:r>
            <a:rPr lang="en-US"/>
            <a:t>Supports </a:t>
          </a:r>
          <a:r>
            <a:rPr lang="en-US" b="1"/>
            <a:t>return-to-duty vs. evacuation</a:t>
          </a:r>
          <a:r>
            <a:rPr lang="en-US"/>
            <a:t> decisions.</a:t>
          </a:r>
        </a:p>
      </dgm:t>
    </dgm:pt>
    <dgm:pt modelId="{BB07414D-B5A9-4457-85F1-66160E3DCE5E}" type="parTrans" cxnId="{45FE9E56-B8E6-495A-9740-3B213CE3102D}">
      <dgm:prSet/>
      <dgm:spPr/>
      <dgm:t>
        <a:bodyPr/>
        <a:lstStyle/>
        <a:p>
          <a:endParaRPr lang="en-US"/>
        </a:p>
      </dgm:t>
    </dgm:pt>
    <dgm:pt modelId="{16A0F04A-2FF4-4C0D-91F4-A634CFBAE4EA}" type="sibTrans" cxnId="{45FE9E56-B8E6-495A-9740-3B213CE3102D}">
      <dgm:prSet/>
      <dgm:spPr/>
      <dgm:t>
        <a:bodyPr/>
        <a:lstStyle/>
        <a:p>
          <a:endParaRPr lang="en-US"/>
        </a:p>
      </dgm:t>
    </dgm:pt>
    <dgm:pt modelId="{99A2756E-DF14-4290-A913-80B89B5D4D2B}">
      <dgm:prSet/>
      <dgm:spPr/>
      <dgm:t>
        <a:bodyPr/>
        <a:lstStyle/>
        <a:p>
          <a:r>
            <a:rPr lang="en-US" b="1"/>
            <a:t>When to Use:</a:t>
          </a:r>
          <a:endParaRPr lang="en-US"/>
        </a:p>
      </dgm:t>
    </dgm:pt>
    <dgm:pt modelId="{22629696-D5E7-4C0D-B71F-56EB8381FA2D}" type="parTrans" cxnId="{2888F3A2-8302-4F0B-81C0-1ED80CDC627E}">
      <dgm:prSet/>
      <dgm:spPr/>
      <dgm:t>
        <a:bodyPr/>
        <a:lstStyle/>
        <a:p>
          <a:endParaRPr lang="en-US"/>
        </a:p>
      </dgm:t>
    </dgm:pt>
    <dgm:pt modelId="{4EC7EE6C-B56D-4427-B1EC-0EA142D152ED}" type="sibTrans" cxnId="{2888F3A2-8302-4F0B-81C0-1ED80CDC627E}">
      <dgm:prSet/>
      <dgm:spPr/>
      <dgm:t>
        <a:bodyPr/>
        <a:lstStyle/>
        <a:p>
          <a:endParaRPr lang="en-US"/>
        </a:p>
      </dgm:t>
    </dgm:pt>
    <dgm:pt modelId="{A88CA3C5-FE1D-497D-B9E4-C1BBF478BB5B}">
      <dgm:prSet/>
      <dgm:spPr/>
      <dgm:t>
        <a:bodyPr/>
        <a:lstStyle/>
        <a:p>
          <a:r>
            <a:rPr lang="en-US"/>
            <a:t>Any </a:t>
          </a:r>
          <a:r>
            <a:rPr lang="en-US" b="1"/>
            <a:t>blast exposure</a:t>
          </a:r>
          <a:r>
            <a:rPr lang="en-US"/>
            <a:t>, head strike, fall, or sudden acceleration/deceleration.</a:t>
          </a:r>
        </a:p>
      </dgm:t>
    </dgm:pt>
    <dgm:pt modelId="{6BB426F4-FCC2-427B-9EC6-5F28DE45594D}" type="parTrans" cxnId="{3B482F06-DC50-4AAA-804F-6902ED5CCB7E}">
      <dgm:prSet/>
      <dgm:spPr/>
      <dgm:t>
        <a:bodyPr/>
        <a:lstStyle/>
        <a:p>
          <a:endParaRPr lang="en-US"/>
        </a:p>
      </dgm:t>
    </dgm:pt>
    <dgm:pt modelId="{0D615008-A315-4F42-BF8A-14FFB61EC9D2}" type="sibTrans" cxnId="{3B482F06-DC50-4AAA-804F-6902ED5CCB7E}">
      <dgm:prSet/>
      <dgm:spPr/>
      <dgm:t>
        <a:bodyPr/>
        <a:lstStyle/>
        <a:p>
          <a:endParaRPr lang="en-US"/>
        </a:p>
      </dgm:t>
    </dgm:pt>
    <dgm:pt modelId="{928CFC6B-B35A-4CA0-9C71-29A5768B8DB7}">
      <dgm:prSet/>
      <dgm:spPr/>
      <dgm:t>
        <a:bodyPr/>
        <a:lstStyle/>
        <a:p>
          <a:r>
            <a:rPr lang="en-US"/>
            <a:t>Any </a:t>
          </a:r>
          <a:r>
            <a:rPr lang="en-US" b="1"/>
            <a:t>alteration of consciousness</a:t>
          </a:r>
          <a:r>
            <a:rPr lang="en-US"/>
            <a:t> (even seconds).</a:t>
          </a:r>
        </a:p>
      </dgm:t>
    </dgm:pt>
    <dgm:pt modelId="{3F87B14C-AF70-4C97-B118-CD80CD4476B7}" type="parTrans" cxnId="{8864455E-40EF-4A85-A81C-B942382C2929}">
      <dgm:prSet/>
      <dgm:spPr/>
      <dgm:t>
        <a:bodyPr/>
        <a:lstStyle/>
        <a:p>
          <a:endParaRPr lang="en-US"/>
        </a:p>
      </dgm:t>
    </dgm:pt>
    <dgm:pt modelId="{889B609E-FA27-4A1E-B970-CDF65BCA6D2D}" type="sibTrans" cxnId="{8864455E-40EF-4A85-A81C-B942382C2929}">
      <dgm:prSet/>
      <dgm:spPr/>
      <dgm:t>
        <a:bodyPr/>
        <a:lstStyle/>
        <a:p>
          <a:endParaRPr lang="en-US"/>
        </a:p>
      </dgm:t>
    </dgm:pt>
    <dgm:pt modelId="{9D34D062-5FE6-4F43-946E-54E6A707FC45}" type="pres">
      <dgm:prSet presAssocID="{745A94F0-D976-4558-A378-B4069061C42A}" presName="Name0" presStyleCnt="0">
        <dgm:presLayoutVars>
          <dgm:dir/>
          <dgm:animLvl val="lvl"/>
          <dgm:resizeHandles val="exact"/>
        </dgm:presLayoutVars>
      </dgm:prSet>
      <dgm:spPr/>
    </dgm:pt>
    <dgm:pt modelId="{FCD811F7-4407-184B-B532-B0913EA33FEF}" type="pres">
      <dgm:prSet presAssocID="{3AB59418-DB0F-48B1-901C-11B2B47AAA9B}" presName="composite" presStyleCnt="0"/>
      <dgm:spPr/>
    </dgm:pt>
    <dgm:pt modelId="{8DCE1C93-F3FB-074C-BFC3-B97F58F5B387}" type="pres">
      <dgm:prSet presAssocID="{3AB59418-DB0F-48B1-901C-11B2B47AAA9B}" presName="parTx" presStyleLbl="alignNode1" presStyleIdx="0" presStyleCnt="2">
        <dgm:presLayoutVars>
          <dgm:chMax val="0"/>
          <dgm:chPref val="0"/>
          <dgm:bulletEnabled val="1"/>
        </dgm:presLayoutVars>
      </dgm:prSet>
      <dgm:spPr/>
    </dgm:pt>
    <dgm:pt modelId="{8541A058-011D-0349-9F60-EEAC718A4508}" type="pres">
      <dgm:prSet presAssocID="{3AB59418-DB0F-48B1-901C-11B2B47AAA9B}" presName="desTx" presStyleLbl="alignAccFollowNode1" presStyleIdx="0" presStyleCnt="2">
        <dgm:presLayoutVars>
          <dgm:bulletEnabled val="1"/>
        </dgm:presLayoutVars>
      </dgm:prSet>
      <dgm:spPr/>
    </dgm:pt>
    <dgm:pt modelId="{A0465AEC-4940-6A44-B1D0-1797D7DE0C3B}" type="pres">
      <dgm:prSet presAssocID="{C1D6AB78-BA69-4A89-996A-A1F33B7E8A74}" presName="space" presStyleCnt="0"/>
      <dgm:spPr/>
    </dgm:pt>
    <dgm:pt modelId="{DA60F5E5-3A96-7B41-B3D7-FA50123429FA}" type="pres">
      <dgm:prSet presAssocID="{99A2756E-DF14-4290-A913-80B89B5D4D2B}" presName="composite" presStyleCnt="0"/>
      <dgm:spPr/>
    </dgm:pt>
    <dgm:pt modelId="{C299FC80-AA48-4D4E-B109-34A49550471F}" type="pres">
      <dgm:prSet presAssocID="{99A2756E-DF14-4290-A913-80B89B5D4D2B}" presName="parTx" presStyleLbl="alignNode1" presStyleIdx="1" presStyleCnt="2">
        <dgm:presLayoutVars>
          <dgm:chMax val="0"/>
          <dgm:chPref val="0"/>
          <dgm:bulletEnabled val="1"/>
        </dgm:presLayoutVars>
      </dgm:prSet>
      <dgm:spPr/>
    </dgm:pt>
    <dgm:pt modelId="{C8D7158D-CEB7-B141-9798-F2FB96953C01}" type="pres">
      <dgm:prSet presAssocID="{99A2756E-DF14-4290-A913-80B89B5D4D2B}" presName="desTx" presStyleLbl="alignAccFollowNode1" presStyleIdx="1" presStyleCnt="2">
        <dgm:presLayoutVars>
          <dgm:bulletEnabled val="1"/>
        </dgm:presLayoutVars>
      </dgm:prSet>
      <dgm:spPr/>
    </dgm:pt>
  </dgm:ptLst>
  <dgm:cxnLst>
    <dgm:cxn modelId="{3B482F06-DC50-4AAA-804F-6902ED5CCB7E}" srcId="{99A2756E-DF14-4290-A913-80B89B5D4D2B}" destId="{A88CA3C5-FE1D-497D-B9E4-C1BBF478BB5B}" srcOrd="0" destOrd="0" parTransId="{6BB426F4-FCC2-427B-9EC6-5F28DE45594D}" sibTransId="{0D615008-A315-4F42-BF8A-14FFB61EC9D2}"/>
    <dgm:cxn modelId="{844E5422-793E-ED4B-8E6C-775AF3E13D41}" type="presOf" srcId="{745A94F0-D976-4558-A378-B4069061C42A}" destId="{9D34D062-5FE6-4F43-946E-54E6A707FC45}" srcOrd="0" destOrd="0" presId="urn:microsoft.com/office/officeart/2005/8/layout/hList1"/>
    <dgm:cxn modelId="{58513249-F3D9-644A-9EC3-235CBB550FD2}" type="presOf" srcId="{99A2756E-DF14-4290-A913-80B89B5D4D2B}" destId="{C299FC80-AA48-4D4E-B109-34A49550471F}" srcOrd="0" destOrd="0" presId="urn:microsoft.com/office/officeart/2005/8/layout/hList1"/>
    <dgm:cxn modelId="{45FE9E56-B8E6-495A-9740-3B213CE3102D}" srcId="{3AB59418-DB0F-48B1-901C-11B2B47AAA9B}" destId="{549D4008-A591-4AC9-A7F2-2FA6DCD7AA28}" srcOrd="1" destOrd="0" parTransId="{BB07414D-B5A9-4457-85F1-66160E3DCE5E}" sibTransId="{16A0F04A-2FF4-4C0D-91F4-A634CFBAE4EA}"/>
    <dgm:cxn modelId="{8864455E-40EF-4A85-A81C-B942382C2929}" srcId="{99A2756E-DF14-4290-A913-80B89B5D4D2B}" destId="{928CFC6B-B35A-4CA0-9C71-29A5768B8DB7}" srcOrd="1" destOrd="0" parTransId="{3F87B14C-AF70-4C97-B118-CD80CD4476B7}" sibTransId="{889B609E-FA27-4A1E-B970-CDF65BCA6D2D}"/>
    <dgm:cxn modelId="{2888F3A2-8302-4F0B-81C0-1ED80CDC627E}" srcId="{745A94F0-D976-4558-A378-B4069061C42A}" destId="{99A2756E-DF14-4290-A913-80B89B5D4D2B}" srcOrd="1" destOrd="0" parTransId="{22629696-D5E7-4C0D-B71F-56EB8381FA2D}" sibTransId="{4EC7EE6C-B56D-4427-B1EC-0EA142D152ED}"/>
    <dgm:cxn modelId="{59A48AA3-2A6A-4971-9B2D-5052A92ED561}" srcId="{745A94F0-D976-4558-A378-B4069061C42A}" destId="{3AB59418-DB0F-48B1-901C-11B2B47AAA9B}" srcOrd="0" destOrd="0" parTransId="{14E79C1D-D5DB-4599-B571-5C350A28CD28}" sibTransId="{C1D6AB78-BA69-4A89-996A-A1F33B7E8A74}"/>
    <dgm:cxn modelId="{954435A6-BD87-034B-AF42-68A10F808697}" type="presOf" srcId="{3AB59418-DB0F-48B1-901C-11B2B47AAA9B}" destId="{8DCE1C93-F3FB-074C-BFC3-B97F58F5B387}" srcOrd="0" destOrd="0" presId="urn:microsoft.com/office/officeart/2005/8/layout/hList1"/>
    <dgm:cxn modelId="{184E89A8-546A-B14A-96DC-06A20EBC371F}" type="presOf" srcId="{A88CA3C5-FE1D-497D-B9E4-C1BBF478BB5B}" destId="{C8D7158D-CEB7-B141-9798-F2FB96953C01}" srcOrd="0" destOrd="0" presId="urn:microsoft.com/office/officeart/2005/8/layout/hList1"/>
    <dgm:cxn modelId="{87DF84B2-16B5-2940-8BCB-73BEE5B65708}" type="presOf" srcId="{549D4008-A591-4AC9-A7F2-2FA6DCD7AA28}" destId="{8541A058-011D-0349-9F60-EEAC718A4508}" srcOrd="0" destOrd="1" presId="urn:microsoft.com/office/officeart/2005/8/layout/hList1"/>
    <dgm:cxn modelId="{57A7FCBB-EB9F-47C2-A660-FAB7BCE4A470}" srcId="{3AB59418-DB0F-48B1-901C-11B2B47AAA9B}" destId="{4CC089E8-EF9A-479B-9346-C226707A19CE}" srcOrd="0" destOrd="0" parTransId="{60D5FC2C-DF2F-46D6-A6A0-AAA5242D7048}" sibTransId="{31425EC6-0F7B-4E87-8B46-33C5D2170234}"/>
    <dgm:cxn modelId="{FE13DDD5-5150-EE4C-954F-26CC26C6CF3C}" type="presOf" srcId="{928CFC6B-B35A-4CA0-9C71-29A5768B8DB7}" destId="{C8D7158D-CEB7-B141-9798-F2FB96953C01}" srcOrd="0" destOrd="1" presId="urn:microsoft.com/office/officeart/2005/8/layout/hList1"/>
    <dgm:cxn modelId="{191884FD-A344-A448-B73A-F9BAD711D52D}" type="presOf" srcId="{4CC089E8-EF9A-479B-9346-C226707A19CE}" destId="{8541A058-011D-0349-9F60-EEAC718A4508}" srcOrd="0" destOrd="0" presId="urn:microsoft.com/office/officeart/2005/8/layout/hList1"/>
    <dgm:cxn modelId="{B0B236C6-181E-644A-9EDB-D79E66BE9407}" type="presParOf" srcId="{9D34D062-5FE6-4F43-946E-54E6A707FC45}" destId="{FCD811F7-4407-184B-B532-B0913EA33FEF}" srcOrd="0" destOrd="0" presId="urn:microsoft.com/office/officeart/2005/8/layout/hList1"/>
    <dgm:cxn modelId="{4760EA08-1205-0247-9B6E-2DB2A591DE82}" type="presParOf" srcId="{FCD811F7-4407-184B-B532-B0913EA33FEF}" destId="{8DCE1C93-F3FB-074C-BFC3-B97F58F5B387}" srcOrd="0" destOrd="0" presId="urn:microsoft.com/office/officeart/2005/8/layout/hList1"/>
    <dgm:cxn modelId="{E2F11EBD-D14E-9647-869E-7B8E839F12AF}" type="presParOf" srcId="{FCD811F7-4407-184B-B532-B0913EA33FEF}" destId="{8541A058-011D-0349-9F60-EEAC718A4508}" srcOrd="1" destOrd="0" presId="urn:microsoft.com/office/officeart/2005/8/layout/hList1"/>
    <dgm:cxn modelId="{8CDCA796-2F72-AF40-BE16-C1826315663C}" type="presParOf" srcId="{9D34D062-5FE6-4F43-946E-54E6A707FC45}" destId="{A0465AEC-4940-6A44-B1D0-1797D7DE0C3B}" srcOrd="1" destOrd="0" presId="urn:microsoft.com/office/officeart/2005/8/layout/hList1"/>
    <dgm:cxn modelId="{A357DA76-8A52-F340-82D1-69A094054C9F}" type="presParOf" srcId="{9D34D062-5FE6-4F43-946E-54E6A707FC45}" destId="{DA60F5E5-3A96-7B41-B3D7-FA50123429FA}" srcOrd="2" destOrd="0" presId="urn:microsoft.com/office/officeart/2005/8/layout/hList1"/>
    <dgm:cxn modelId="{DBAE852B-5384-524B-B213-A5EE14FB53EF}" type="presParOf" srcId="{DA60F5E5-3A96-7B41-B3D7-FA50123429FA}" destId="{C299FC80-AA48-4D4E-B109-34A49550471F}" srcOrd="0" destOrd="0" presId="urn:microsoft.com/office/officeart/2005/8/layout/hList1"/>
    <dgm:cxn modelId="{8415F0ED-50DB-D943-806C-CED6084FB12C}" type="presParOf" srcId="{DA60F5E5-3A96-7B41-B3D7-FA50123429FA}" destId="{C8D7158D-CEB7-B141-9798-F2FB96953C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4CC1A-3FCF-4799-9BC3-43E703F48A9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C5C9FA2-D9CE-45B0-ABA4-877A97A75CE3}">
      <dgm:prSet custT="1"/>
      <dgm:spPr/>
      <dgm:t>
        <a:bodyPr/>
        <a:lstStyle/>
        <a:p>
          <a:pPr>
            <a:lnSpc>
              <a:spcPct val="100000"/>
            </a:lnSpc>
          </a:pPr>
          <a:r>
            <a:rPr lang="en-US" sz="2000" dirty="0"/>
            <a:t>Don’t confuse ASR with </a:t>
          </a:r>
          <a:r>
            <a:rPr lang="en-US" sz="2000" dirty="0" err="1"/>
            <a:t>mTBI</a:t>
          </a:r>
          <a:r>
            <a:rPr lang="en-US" sz="2000" dirty="0"/>
            <a:t> — overlap is common, but management differs.</a:t>
          </a:r>
        </a:p>
      </dgm:t>
    </dgm:pt>
    <dgm:pt modelId="{7196A464-1756-48C6-8371-6EEEE33F569E}" type="parTrans" cxnId="{B6CD77DB-FB75-4D04-B0B7-90090EB6577A}">
      <dgm:prSet/>
      <dgm:spPr/>
      <dgm:t>
        <a:bodyPr/>
        <a:lstStyle/>
        <a:p>
          <a:endParaRPr lang="en-US"/>
        </a:p>
      </dgm:t>
    </dgm:pt>
    <dgm:pt modelId="{CE70819D-8CF3-4223-9BB6-F5483DC90313}" type="sibTrans" cxnId="{B6CD77DB-FB75-4D04-B0B7-90090EB6577A}">
      <dgm:prSet/>
      <dgm:spPr/>
      <dgm:t>
        <a:bodyPr/>
        <a:lstStyle/>
        <a:p>
          <a:endParaRPr lang="en-US"/>
        </a:p>
      </dgm:t>
    </dgm:pt>
    <dgm:pt modelId="{E6957C21-4FBA-406F-87CD-2786F97D72FD}">
      <dgm:prSet custT="1"/>
      <dgm:spPr/>
      <dgm:t>
        <a:bodyPr/>
        <a:lstStyle/>
        <a:p>
          <a:pPr>
            <a:lnSpc>
              <a:spcPct val="100000"/>
            </a:lnSpc>
          </a:pPr>
          <a:r>
            <a:rPr lang="en-US" sz="2000" dirty="0"/>
            <a:t>Use </a:t>
          </a:r>
          <a:r>
            <a:rPr lang="en-US" sz="2000" b="1" dirty="0"/>
            <a:t>MACE 2</a:t>
          </a:r>
          <a:r>
            <a:rPr lang="en-US" sz="2000" dirty="0"/>
            <a:t> for suspected concussion.</a:t>
          </a:r>
        </a:p>
      </dgm:t>
    </dgm:pt>
    <dgm:pt modelId="{E9744525-3186-44C6-BE2B-4EAF039D47C3}" type="parTrans" cxnId="{17DBF06F-7FA1-437F-BCF1-AFA764C99B24}">
      <dgm:prSet/>
      <dgm:spPr/>
      <dgm:t>
        <a:bodyPr/>
        <a:lstStyle/>
        <a:p>
          <a:endParaRPr lang="en-US"/>
        </a:p>
      </dgm:t>
    </dgm:pt>
    <dgm:pt modelId="{B93A2B3F-0028-4221-A909-08B94FCD3D4D}" type="sibTrans" cxnId="{17DBF06F-7FA1-437F-BCF1-AFA764C99B24}">
      <dgm:prSet/>
      <dgm:spPr/>
      <dgm:t>
        <a:bodyPr/>
        <a:lstStyle/>
        <a:p>
          <a:endParaRPr lang="en-US"/>
        </a:p>
      </dgm:t>
    </dgm:pt>
    <dgm:pt modelId="{30AAB042-D346-4B36-B4EF-187CC213593C}">
      <dgm:prSet custT="1"/>
      <dgm:spPr/>
      <dgm:t>
        <a:bodyPr/>
        <a:lstStyle/>
        <a:p>
          <a:pPr>
            <a:lnSpc>
              <a:spcPct val="100000"/>
            </a:lnSpc>
          </a:pPr>
          <a:r>
            <a:rPr lang="en-US" sz="2000" dirty="0"/>
            <a:t>ASR = psychological overload, often rapid recovery.</a:t>
          </a:r>
        </a:p>
      </dgm:t>
    </dgm:pt>
    <dgm:pt modelId="{905CA84F-0FB0-4AB6-97D7-0E4F223F6C0A}" type="parTrans" cxnId="{86461916-F5FF-4A62-9C2B-60F8563D7CE8}">
      <dgm:prSet/>
      <dgm:spPr/>
      <dgm:t>
        <a:bodyPr/>
        <a:lstStyle/>
        <a:p>
          <a:endParaRPr lang="en-US"/>
        </a:p>
      </dgm:t>
    </dgm:pt>
    <dgm:pt modelId="{F0F33A7B-118C-4540-8EB0-A5810D66B470}" type="sibTrans" cxnId="{86461916-F5FF-4A62-9C2B-60F8563D7CE8}">
      <dgm:prSet/>
      <dgm:spPr/>
      <dgm:t>
        <a:bodyPr/>
        <a:lstStyle/>
        <a:p>
          <a:endParaRPr lang="en-US"/>
        </a:p>
      </dgm:t>
    </dgm:pt>
    <dgm:pt modelId="{85F8AEEC-1FBB-44DE-8CD9-F143E7D3EA1B}">
      <dgm:prSet custT="1"/>
      <dgm:spPr/>
      <dgm:t>
        <a:bodyPr/>
        <a:lstStyle/>
        <a:p>
          <a:pPr>
            <a:lnSpc>
              <a:spcPct val="100000"/>
            </a:lnSpc>
          </a:pPr>
          <a:r>
            <a:rPr lang="en-US" sz="2000" dirty="0" err="1"/>
            <a:t>mTBI</a:t>
          </a:r>
          <a:r>
            <a:rPr lang="en-US" sz="2000" dirty="0"/>
            <a:t> = brain injury, requires medical management &amp; rest.</a:t>
          </a:r>
        </a:p>
      </dgm:t>
    </dgm:pt>
    <dgm:pt modelId="{7C63797E-6D51-4597-BA88-1083821D9DC5}" type="parTrans" cxnId="{567387DC-9E9E-4D80-839D-FDA3C2FEDCEF}">
      <dgm:prSet/>
      <dgm:spPr/>
      <dgm:t>
        <a:bodyPr/>
        <a:lstStyle/>
        <a:p>
          <a:endParaRPr lang="en-US"/>
        </a:p>
      </dgm:t>
    </dgm:pt>
    <dgm:pt modelId="{82280586-D19C-4B4D-AFDD-FDC60B59E139}" type="sibTrans" cxnId="{567387DC-9E9E-4D80-839D-FDA3C2FEDCEF}">
      <dgm:prSet/>
      <dgm:spPr/>
      <dgm:t>
        <a:bodyPr/>
        <a:lstStyle/>
        <a:p>
          <a:endParaRPr lang="en-US"/>
        </a:p>
      </dgm:t>
    </dgm:pt>
    <dgm:pt modelId="{66F88FDC-55AA-42B1-8AED-74C6A231CD30}">
      <dgm:prSet custT="1"/>
      <dgm:spPr/>
      <dgm:t>
        <a:bodyPr/>
        <a:lstStyle/>
        <a:p>
          <a:pPr>
            <a:lnSpc>
              <a:spcPct val="100000"/>
            </a:lnSpc>
          </a:pPr>
          <a:r>
            <a:rPr lang="en-US" sz="2000" dirty="0"/>
            <a:t>Correct triage preserves force + saves lives.</a:t>
          </a:r>
        </a:p>
      </dgm:t>
    </dgm:pt>
    <dgm:pt modelId="{5F4E6EED-9836-4BFE-8A54-0D99CC98D25F}" type="parTrans" cxnId="{1CE47884-0EC4-435B-BABD-ABB89132D5FF}">
      <dgm:prSet/>
      <dgm:spPr/>
      <dgm:t>
        <a:bodyPr/>
        <a:lstStyle/>
        <a:p>
          <a:endParaRPr lang="en-US"/>
        </a:p>
      </dgm:t>
    </dgm:pt>
    <dgm:pt modelId="{58646DC3-CF1D-44CA-8946-F945F127A4A8}" type="sibTrans" cxnId="{1CE47884-0EC4-435B-BABD-ABB89132D5FF}">
      <dgm:prSet/>
      <dgm:spPr/>
      <dgm:t>
        <a:bodyPr/>
        <a:lstStyle/>
        <a:p>
          <a:endParaRPr lang="en-US"/>
        </a:p>
      </dgm:t>
    </dgm:pt>
    <dgm:pt modelId="{988F36C2-EE5B-43E3-9FD8-C7551916A2E5}" type="pres">
      <dgm:prSet presAssocID="{6EC4CC1A-3FCF-4799-9BC3-43E703F48A94}" presName="root" presStyleCnt="0">
        <dgm:presLayoutVars>
          <dgm:dir/>
          <dgm:resizeHandles val="exact"/>
        </dgm:presLayoutVars>
      </dgm:prSet>
      <dgm:spPr/>
    </dgm:pt>
    <dgm:pt modelId="{11B02B46-023E-4474-9926-591611221655}" type="pres">
      <dgm:prSet presAssocID="{5C5C9FA2-D9CE-45B0-ABA4-877A97A75CE3}" presName="compNode" presStyleCnt="0"/>
      <dgm:spPr/>
    </dgm:pt>
    <dgm:pt modelId="{A9342713-3BFE-4CA0-A769-FFCCF9AE3664}" type="pres">
      <dgm:prSet presAssocID="{5C5C9FA2-D9CE-45B0-ABA4-877A97A75CE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yncing Cloud"/>
        </a:ext>
      </dgm:extLst>
    </dgm:pt>
    <dgm:pt modelId="{B7F58F18-9ABF-4846-B8C6-F2719417A190}" type="pres">
      <dgm:prSet presAssocID="{5C5C9FA2-D9CE-45B0-ABA4-877A97A75CE3}" presName="spaceRect" presStyleCnt="0"/>
      <dgm:spPr/>
    </dgm:pt>
    <dgm:pt modelId="{AC4AC190-6911-45E3-8D2D-66BEC8131402}" type="pres">
      <dgm:prSet presAssocID="{5C5C9FA2-D9CE-45B0-ABA4-877A97A75CE3}" presName="textRect" presStyleLbl="revTx" presStyleIdx="0" presStyleCnt="5">
        <dgm:presLayoutVars>
          <dgm:chMax val="1"/>
          <dgm:chPref val="1"/>
        </dgm:presLayoutVars>
      </dgm:prSet>
      <dgm:spPr/>
    </dgm:pt>
    <dgm:pt modelId="{0372011E-79F9-4692-B3DF-781BC6975491}" type="pres">
      <dgm:prSet presAssocID="{CE70819D-8CF3-4223-9BB6-F5483DC90313}" presName="sibTrans" presStyleCnt="0"/>
      <dgm:spPr/>
    </dgm:pt>
    <dgm:pt modelId="{5A411732-4BB5-4012-83D5-BA463BDB0EC2}" type="pres">
      <dgm:prSet presAssocID="{E6957C21-4FBA-406F-87CD-2786F97D72FD}" presName="compNode" presStyleCnt="0"/>
      <dgm:spPr/>
    </dgm:pt>
    <dgm:pt modelId="{A0EB6E9C-3944-4F30-8D34-FC4A2422922E}" type="pres">
      <dgm:prSet presAssocID="{E6957C21-4FBA-406F-87CD-2786F97D72FD}" presName="iconRect" presStyleLbl="node1" presStyleIdx="1" presStyleCnt="5" custFlipHor="1" custScaleX="134541" custScaleY="94150" custLinFactNeighborX="-19306" custLinFactNeighborY="1510"/>
      <dgm:spPr>
        <a:prstGeom prst="leftBracke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2000" b="-22000"/>
          </a:stretch>
        </a:blipFill>
      </dgm:spPr>
      <dgm:extLst>
        <a:ext uri="{E40237B7-FDA0-4F09-8148-C483321AD2D9}">
          <dgm14:cNvPr xmlns:dgm14="http://schemas.microsoft.com/office/drawing/2010/diagram" id="0" name="" descr="Clipboard Partially Crossed with solid fill"/>
        </a:ext>
      </dgm:extLst>
    </dgm:pt>
    <dgm:pt modelId="{AC63B527-1C71-4B23-9BDC-2AFFE0564371}" type="pres">
      <dgm:prSet presAssocID="{E6957C21-4FBA-406F-87CD-2786F97D72FD}" presName="spaceRect" presStyleCnt="0"/>
      <dgm:spPr/>
    </dgm:pt>
    <dgm:pt modelId="{85006FE5-37B3-4F75-B517-70016DC3C959}" type="pres">
      <dgm:prSet presAssocID="{E6957C21-4FBA-406F-87CD-2786F97D72FD}" presName="textRect" presStyleLbl="revTx" presStyleIdx="1" presStyleCnt="5">
        <dgm:presLayoutVars>
          <dgm:chMax val="1"/>
          <dgm:chPref val="1"/>
        </dgm:presLayoutVars>
      </dgm:prSet>
      <dgm:spPr/>
    </dgm:pt>
    <dgm:pt modelId="{A5E41863-D3FB-493A-A7B1-1E5D1A6CCAB4}" type="pres">
      <dgm:prSet presAssocID="{B93A2B3F-0028-4221-A909-08B94FCD3D4D}" presName="sibTrans" presStyleCnt="0"/>
      <dgm:spPr/>
    </dgm:pt>
    <dgm:pt modelId="{EC8A4CA5-AC8D-4755-98C4-4E676B910D87}" type="pres">
      <dgm:prSet presAssocID="{30AAB042-D346-4B36-B4EF-187CC213593C}" presName="compNode" presStyleCnt="0"/>
      <dgm:spPr/>
    </dgm:pt>
    <dgm:pt modelId="{45B99494-3A48-4BF0-9CD0-B6A2D5CCC0F8}" type="pres">
      <dgm:prSet presAssocID="{30AAB042-D346-4B36-B4EF-187CC21359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9001E128-AC50-40F5-9D74-2B860AE1A089}" type="pres">
      <dgm:prSet presAssocID="{30AAB042-D346-4B36-B4EF-187CC213593C}" presName="spaceRect" presStyleCnt="0"/>
      <dgm:spPr/>
    </dgm:pt>
    <dgm:pt modelId="{0D34A26B-F10B-431F-9142-5A5AA600EB3B}" type="pres">
      <dgm:prSet presAssocID="{30AAB042-D346-4B36-B4EF-187CC213593C}" presName="textRect" presStyleLbl="revTx" presStyleIdx="2" presStyleCnt="5">
        <dgm:presLayoutVars>
          <dgm:chMax val="1"/>
          <dgm:chPref val="1"/>
        </dgm:presLayoutVars>
      </dgm:prSet>
      <dgm:spPr/>
    </dgm:pt>
    <dgm:pt modelId="{CD548699-C03C-4EFA-836F-752BBE40745F}" type="pres">
      <dgm:prSet presAssocID="{F0F33A7B-118C-4540-8EB0-A5810D66B470}" presName="sibTrans" presStyleCnt="0"/>
      <dgm:spPr/>
    </dgm:pt>
    <dgm:pt modelId="{FC4E587F-D495-467D-A8D5-B559DC13A820}" type="pres">
      <dgm:prSet presAssocID="{85F8AEEC-1FBB-44DE-8CD9-F143E7D3EA1B}" presName="compNode" presStyleCnt="0"/>
      <dgm:spPr/>
    </dgm:pt>
    <dgm:pt modelId="{38C3FC28-3092-464B-95BD-7CDB6DBA9D03}" type="pres">
      <dgm:prSet presAssocID="{85F8AEEC-1FBB-44DE-8CD9-F143E7D3EA1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BC416DCF-E019-4C9B-B4BD-56EC546061B3}" type="pres">
      <dgm:prSet presAssocID="{85F8AEEC-1FBB-44DE-8CD9-F143E7D3EA1B}" presName="spaceRect" presStyleCnt="0"/>
      <dgm:spPr/>
    </dgm:pt>
    <dgm:pt modelId="{9BE79014-B598-43C1-913D-529806FED024}" type="pres">
      <dgm:prSet presAssocID="{85F8AEEC-1FBB-44DE-8CD9-F143E7D3EA1B}" presName="textRect" presStyleLbl="revTx" presStyleIdx="3" presStyleCnt="5">
        <dgm:presLayoutVars>
          <dgm:chMax val="1"/>
          <dgm:chPref val="1"/>
        </dgm:presLayoutVars>
      </dgm:prSet>
      <dgm:spPr/>
    </dgm:pt>
    <dgm:pt modelId="{ECEB50DA-874A-4DE3-82D5-A4F88608899C}" type="pres">
      <dgm:prSet presAssocID="{82280586-D19C-4B4D-AFDD-FDC60B59E139}" presName="sibTrans" presStyleCnt="0"/>
      <dgm:spPr/>
    </dgm:pt>
    <dgm:pt modelId="{50A9E1E8-5F8C-4AF6-99D0-8FA5CA6829AE}" type="pres">
      <dgm:prSet presAssocID="{66F88FDC-55AA-42B1-8AED-74C6A231CD30}" presName="compNode" presStyleCnt="0"/>
      <dgm:spPr/>
    </dgm:pt>
    <dgm:pt modelId="{EABCDDE3-D521-4D33-A571-02C5F847313F}" type="pres">
      <dgm:prSet presAssocID="{66F88FDC-55AA-42B1-8AED-74C6A231CD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al"/>
        </a:ext>
      </dgm:extLst>
    </dgm:pt>
    <dgm:pt modelId="{592C2007-DEBB-41E4-B960-30181AEA853C}" type="pres">
      <dgm:prSet presAssocID="{66F88FDC-55AA-42B1-8AED-74C6A231CD30}" presName="spaceRect" presStyleCnt="0"/>
      <dgm:spPr/>
    </dgm:pt>
    <dgm:pt modelId="{5250A759-62EB-42AD-8E09-B544DD40F41B}" type="pres">
      <dgm:prSet presAssocID="{66F88FDC-55AA-42B1-8AED-74C6A231CD30}" presName="textRect" presStyleLbl="revTx" presStyleIdx="4" presStyleCnt="5">
        <dgm:presLayoutVars>
          <dgm:chMax val="1"/>
          <dgm:chPref val="1"/>
        </dgm:presLayoutVars>
      </dgm:prSet>
      <dgm:spPr/>
    </dgm:pt>
  </dgm:ptLst>
  <dgm:cxnLst>
    <dgm:cxn modelId="{45BC3203-9192-334A-B7AD-FD02732E87FA}" type="presOf" srcId="{5C5C9FA2-D9CE-45B0-ABA4-877A97A75CE3}" destId="{AC4AC190-6911-45E3-8D2D-66BEC8131402}" srcOrd="0" destOrd="0" presId="urn:microsoft.com/office/officeart/2018/2/layout/IconLabelList"/>
    <dgm:cxn modelId="{57D65604-EBC5-BE47-BE98-5B5BB33C99FD}" type="presOf" srcId="{30AAB042-D346-4B36-B4EF-187CC213593C}" destId="{0D34A26B-F10B-431F-9142-5A5AA600EB3B}" srcOrd="0" destOrd="0" presId="urn:microsoft.com/office/officeart/2018/2/layout/IconLabelList"/>
    <dgm:cxn modelId="{86461916-F5FF-4A62-9C2B-60F8563D7CE8}" srcId="{6EC4CC1A-3FCF-4799-9BC3-43E703F48A94}" destId="{30AAB042-D346-4B36-B4EF-187CC213593C}" srcOrd="2" destOrd="0" parTransId="{905CA84F-0FB0-4AB6-97D7-0E4F223F6C0A}" sibTransId="{F0F33A7B-118C-4540-8EB0-A5810D66B470}"/>
    <dgm:cxn modelId="{13115742-F827-496C-B94D-333BD136DEBE}" type="presOf" srcId="{6EC4CC1A-3FCF-4799-9BC3-43E703F48A94}" destId="{988F36C2-EE5B-43E3-9FD8-C7551916A2E5}" srcOrd="0" destOrd="0" presId="urn:microsoft.com/office/officeart/2018/2/layout/IconLabelList"/>
    <dgm:cxn modelId="{B40C6C5B-9D5C-5E4A-B5AB-0C82348F3FD1}" type="presOf" srcId="{66F88FDC-55AA-42B1-8AED-74C6A231CD30}" destId="{5250A759-62EB-42AD-8E09-B544DD40F41B}" srcOrd="0" destOrd="0" presId="urn:microsoft.com/office/officeart/2018/2/layout/IconLabelList"/>
    <dgm:cxn modelId="{17DBF06F-7FA1-437F-BCF1-AFA764C99B24}" srcId="{6EC4CC1A-3FCF-4799-9BC3-43E703F48A94}" destId="{E6957C21-4FBA-406F-87CD-2786F97D72FD}" srcOrd="1" destOrd="0" parTransId="{E9744525-3186-44C6-BE2B-4EAF039D47C3}" sibTransId="{B93A2B3F-0028-4221-A909-08B94FCD3D4D}"/>
    <dgm:cxn modelId="{1CE47884-0EC4-435B-BABD-ABB89132D5FF}" srcId="{6EC4CC1A-3FCF-4799-9BC3-43E703F48A94}" destId="{66F88FDC-55AA-42B1-8AED-74C6A231CD30}" srcOrd="4" destOrd="0" parTransId="{5F4E6EED-9836-4BFE-8A54-0D99CC98D25F}" sibTransId="{58646DC3-CF1D-44CA-8946-F945F127A4A8}"/>
    <dgm:cxn modelId="{5A2BB196-D1F5-4B4D-96BF-91BA26D6D069}" type="presOf" srcId="{E6957C21-4FBA-406F-87CD-2786F97D72FD}" destId="{85006FE5-37B3-4F75-B517-70016DC3C959}" srcOrd="0" destOrd="0" presId="urn:microsoft.com/office/officeart/2018/2/layout/IconLabelList"/>
    <dgm:cxn modelId="{B6CD77DB-FB75-4D04-B0B7-90090EB6577A}" srcId="{6EC4CC1A-3FCF-4799-9BC3-43E703F48A94}" destId="{5C5C9FA2-D9CE-45B0-ABA4-877A97A75CE3}" srcOrd="0" destOrd="0" parTransId="{7196A464-1756-48C6-8371-6EEEE33F569E}" sibTransId="{CE70819D-8CF3-4223-9BB6-F5483DC90313}"/>
    <dgm:cxn modelId="{567387DC-9E9E-4D80-839D-FDA3C2FEDCEF}" srcId="{6EC4CC1A-3FCF-4799-9BC3-43E703F48A94}" destId="{85F8AEEC-1FBB-44DE-8CD9-F143E7D3EA1B}" srcOrd="3" destOrd="0" parTransId="{7C63797E-6D51-4597-BA88-1083821D9DC5}" sibTransId="{82280586-D19C-4B4D-AFDD-FDC60B59E139}"/>
    <dgm:cxn modelId="{F29F04E9-9E5D-C14D-B392-C4F8C756F52E}" type="presOf" srcId="{85F8AEEC-1FBB-44DE-8CD9-F143E7D3EA1B}" destId="{9BE79014-B598-43C1-913D-529806FED024}" srcOrd="0" destOrd="0" presId="urn:microsoft.com/office/officeart/2018/2/layout/IconLabelList"/>
    <dgm:cxn modelId="{85E4C913-668D-2E4E-BC5B-A936D4F3E28D}" type="presParOf" srcId="{988F36C2-EE5B-43E3-9FD8-C7551916A2E5}" destId="{11B02B46-023E-4474-9926-591611221655}" srcOrd="0" destOrd="0" presId="urn:microsoft.com/office/officeart/2018/2/layout/IconLabelList"/>
    <dgm:cxn modelId="{6BE0CA95-13E3-B840-BBDD-E6799B06CD69}" type="presParOf" srcId="{11B02B46-023E-4474-9926-591611221655}" destId="{A9342713-3BFE-4CA0-A769-FFCCF9AE3664}" srcOrd="0" destOrd="0" presId="urn:microsoft.com/office/officeart/2018/2/layout/IconLabelList"/>
    <dgm:cxn modelId="{9F1C7CF2-9896-9C45-B37A-14C07BA4D332}" type="presParOf" srcId="{11B02B46-023E-4474-9926-591611221655}" destId="{B7F58F18-9ABF-4846-B8C6-F2719417A190}" srcOrd="1" destOrd="0" presId="urn:microsoft.com/office/officeart/2018/2/layout/IconLabelList"/>
    <dgm:cxn modelId="{08903B5C-8814-F84C-AE5B-1FA394EABA40}" type="presParOf" srcId="{11B02B46-023E-4474-9926-591611221655}" destId="{AC4AC190-6911-45E3-8D2D-66BEC8131402}" srcOrd="2" destOrd="0" presId="urn:microsoft.com/office/officeart/2018/2/layout/IconLabelList"/>
    <dgm:cxn modelId="{F139CA3C-C2D8-1841-A755-1B6E89BE19A1}" type="presParOf" srcId="{988F36C2-EE5B-43E3-9FD8-C7551916A2E5}" destId="{0372011E-79F9-4692-B3DF-781BC6975491}" srcOrd="1" destOrd="0" presId="urn:microsoft.com/office/officeart/2018/2/layout/IconLabelList"/>
    <dgm:cxn modelId="{41EB091C-8519-CB4E-AF7B-F37421010F8B}" type="presParOf" srcId="{988F36C2-EE5B-43E3-9FD8-C7551916A2E5}" destId="{5A411732-4BB5-4012-83D5-BA463BDB0EC2}" srcOrd="2" destOrd="0" presId="urn:microsoft.com/office/officeart/2018/2/layout/IconLabelList"/>
    <dgm:cxn modelId="{4477A239-53F9-4C42-A6EC-555A50DF80D7}" type="presParOf" srcId="{5A411732-4BB5-4012-83D5-BA463BDB0EC2}" destId="{A0EB6E9C-3944-4F30-8D34-FC4A2422922E}" srcOrd="0" destOrd="0" presId="urn:microsoft.com/office/officeart/2018/2/layout/IconLabelList"/>
    <dgm:cxn modelId="{8C735894-4902-8444-9728-DBDB21F2A246}" type="presParOf" srcId="{5A411732-4BB5-4012-83D5-BA463BDB0EC2}" destId="{AC63B527-1C71-4B23-9BDC-2AFFE0564371}" srcOrd="1" destOrd="0" presId="urn:microsoft.com/office/officeart/2018/2/layout/IconLabelList"/>
    <dgm:cxn modelId="{D8C16F83-9403-0842-8CBD-4838F17A0D3E}" type="presParOf" srcId="{5A411732-4BB5-4012-83D5-BA463BDB0EC2}" destId="{85006FE5-37B3-4F75-B517-70016DC3C959}" srcOrd="2" destOrd="0" presId="urn:microsoft.com/office/officeart/2018/2/layout/IconLabelList"/>
    <dgm:cxn modelId="{D9828ED4-407B-924A-B980-0A72F2721975}" type="presParOf" srcId="{988F36C2-EE5B-43E3-9FD8-C7551916A2E5}" destId="{A5E41863-D3FB-493A-A7B1-1E5D1A6CCAB4}" srcOrd="3" destOrd="0" presId="urn:microsoft.com/office/officeart/2018/2/layout/IconLabelList"/>
    <dgm:cxn modelId="{686BB906-FB5A-A442-9C23-3BB9B29B884C}" type="presParOf" srcId="{988F36C2-EE5B-43E3-9FD8-C7551916A2E5}" destId="{EC8A4CA5-AC8D-4755-98C4-4E676B910D87}" srcOrd="4" destOrd="0" presId="urn:microsoft.com/office/officeart/2018/2/layout/IconLabelList"/>
    <dgm:cxn modelId="{085DB7E4-413D-314B-86F2-88AE2C04C13D}" type="presParOf" srcId="{EC8A4CA5-AC8D-4755-98C4-4E676B910D87}" destId="{45B99494-3A48-4BF0-9CD0-B6A2D5CCC0F8}" srcOrd="0" destOrd="0" presId="urn:microsoft.com/office/officeart/2018/2/layout/IconLabelList"/>
    <dgm:cxn modelId="{CBAE10B8-52EE-6643-96B4-AC95D2B5EAA8}" type="presParOf" srcId="{EC8A4CA5-AC8D-4755-98C4-4E676B910D87}" destId="{9001E128-AC50-40F5-9D74-2B860AE1A089}" srcOrd="1" destOrd="0" presId="urn:microsoft.com/office/officeart/2018/2/layout/IconLabelList"/>
    <dgm:cxn modelId="{8643D422-96B1-B84B-B8D1-E9CD9D69989B}" type="presParOf" srcId="{EC8A4CA5-AC8D-4755-98C4-4E676B910D87}" destId="{0D34A26B-F10B-431F-9142-5A5AA600EB3B}" srcOrd="2" destOrd="0" presId="urn:microsoft.com/office/officeart/2018/2/layout/IconLabelList"/>
    <dgm:cxn modelId="{6831FD63-E7D2-E14E-A63B-C1F3A5861CD8}" type="presParOf" srcId="{988F36C2-EE5B-43E3-9FD8-C7551916A2E5}" destId="{CD548699-C03C-4EFA-836F-752BBE40745F}" srcOrd="5" destOrd="0" presId="urn:microsoft.com/office/officeart/2018/2/layout/IconLabelList"/>
    <dgm:cxn modelId="{28BC1286-E457-A349-919D-3E154890858B}" type="presParOf" srcId="{988F36C2-EE5B-43E3-9FD8-C7551916A2E5}" destId="{FC4E587F-D495-467D-A8D5-B559DC13A820}" srcOrd="6" destOrd="0" presId="urn:microsoft.com/office/officeart/2018/2/layout/IconLabelList"/>
    <dgm:cxn modelId="{8DBB9E1A-4C90-684A-AEFA-E1861926A846}" type="presParOf" srcId="{FC4E587F-D495-467D-A8D5-B559DC13A820}" destId="{38C3FC28-3092-464B-95BD-7CDB6DBA9D03}" srcOrd="0" destOrd="0" presId="urn:microsoft.com/office/officeart/2018/2/layout/IconLabelList"/>
    <dgm:cxn modelId="{3C84BED0-BCD2-CC42-B5F6-75D5882E0DEC}" type="presParOf" srcId="{FC4E587F-D495-467D-A8D5-B559DC13A820}" destId="{BC416DCF-E019-4C9B-B4BD-56EC546061B3}" srcOrd="1" destOrd="0" presId="urn:microsoft.com/office/officeart/2018/2/layout/IconLabelList"/>
    <dgm:cxn modelId="{321020D9-E386-D64C-ADA8-ADD0E67DF6CF}" type="presParOf" srcId="{FC4E587F-D495-467D-A8D5-B559DC13A820}" destId="{9BE79014-B598-43C1-913D-529806FED024}" srcOrd="2" destOrd="0" presId="urn:microsoft.com/office/officeart/2018/2/layout/IconLabelList"/>
    <dgm:cxn modelId="{3ABFFB29-0F02-8745-B752-8296805B6626}" type="presParOf" srcId="{988F36C2-EE5B-43E3-9FD8-C7551916A2E5}" destId="{ECEB50DA-874A-4DE3-82D5-A4F88608899C}" srcOrd="7" destOrd="0" presId="urn:microsoft.com/office/officeart/2018/2/layout/IconLabelList"/>
    <dgm:cxn modelId="{D61146BA-2728-4048-8D1E-F5B9D20DED3A}" type="presParOf" srcId="{988F36C2-EE5B-43E3-9FD8-C7551916A2E5}" destId="{50A9E1E8-5F8C-4AF6-99D0-8FA5CA6829AE}" srcOrd="8" destOrd="0" presId="urn:microsoft.com/office/officeart/2018/2/layout/IconLabelList"/>
    <dgm:cxn modelId="{A5548CEF-5E67-6B4E-A89B-D258BB19650E}" type="presParOf" srcId="{50A9E1E8-5F8C-4AF6-99D0-8FA5CA6829AE}" destId="{EABCDDE3-D521-4D33-A571-02C5F847313F}" srcOrd="0" destOrd="0" presId="urn:microsoft.com/office/officeart/2018/2/layout/IconLabelList"/>
    <dgm:cxn modelId="{6FB0C413-D065-C844-A637-845A0409938F}" type="presParOf" srcId="{50A9E1E8-5F8C-4AF6-99D0-8FA5CA6829AE}" destId="{592C2007-DEBB-41E4-B960-30181AEA853C}" srcOrd="1" destOrd="0" presId="urn:microsoft.com/office/officeart/2018/2/layout/IconLabelList"/>
    <dgm:cxn modelId="{CD5901F8-0E76-6440-B4E6-20318C5816D9}" type="presParOf" srcId="{50A9E1E8-5F8C-4AF6-99D0-8FA5CA6829AE}" destId="{5250A759-62EB-42AD-8E09-B544DD40F41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AFE1E-ED64-4C6A-BDE1-CBB1AFF1A2E6}">
      <dsp:nvSpPr>
        <dsp:cNvPr id="0" name=""/>
        <dsp:cNvSpPr/>
      </dsp:nvSpPr>
      <dsp:spPr>
        <a:xfrm>
          <a:off x="485716" y="574809"/>
          <a:ext cx="885681" cy="885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A1CBF-D5AB-4425-AF04-FBB1FAEFB02B}">
      <dsp:nvSpPr>
        <dsp:cNvPr id="0" name=""/>
        <dsp:cNvSpPr/>
      </dsp:nvSpPr>
      <dsp:spPr>
        <a:xfrm>
          <a:off x="4367" y="1592514"/>
          <a:ext cx="3084879" cy="9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Short-term psychological reaction to extreme stress/threat</a:t>
          </a:r>
        </a:p>
      </dsp:txBody>
      <dsp:txXfrm>
        <a:off x="4367" y="1592514"/>
        <a:ext cx="3084879" cy="925706"/>
      </dsp:txXfrm>
    </dsp:sp>
    <dsp:sp modelId="{66697B1B-B0C0-475F-9201-5CED9CF93038}">
      <dsp:nvSpPr>
        <dsp:cNvPr id="0" name=""/>
        <dsp:cNvSpPr/>
      </dsp:nvSpPr>
      <dsp:spPr>
        <a:xfrm>
          <a:off x="293922" y="3115473"/>
          <a:ext cx="2530519" cy="1262"/>
        </a:xfrm>
        <a:prstGeom prst="rect">
          <a:avLst/>
        </a:prstGeom>
        <a:noFill/>
        <a:ln>
          <a:noFill/>
        </a:ln>
        <a:effectLst/>
      </dsp:spPr>
      <dsp:style>
        <a:lnRef idx="0">
          <a:scrgbClr r="0" g="0" b="0"/>
        </a:lnRef>
        <a:fillRef idx="0">
          <a:scrgbClr r="0" g="0" b="0"/>
        </a:fillRef>
        <a:effectRef idx="0">
          <a:scrgbClr r="0" g="0" b="0"/>
        </a:effectRef>
        <a:fontRef idx="minor"/>
      </dsp:style>
    </dsp:sp>
    <dsp:sp modelId="{AE449487-A7E2-4BDF-AF81-5B527DD0D8D5}">
      <dsp:nvSpPr>
        <dsp:cNvPr id="0" name=""/>
        <dsp:cNvSpPr/>
      </dsp:nvSpPr>
      <dsp:spPr>
        <a:xfrm>
          <a:off x="4136654" y="890843"/>
          <a:ext cx="885681" cy="885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2C48DA-0236-4DA4-B70D-BBE774AB4480}">
      <dsp:nvSpPr>
        <dsp:cNvPr id="0" name=""/>
        <dsp:cNvSpPr/>
      </dsp:nvSpPr>
      <dsp:spPr>
        <a:xfrm>
          <a:off x="3995654" y="1831509"/>
          <a:ext cx="2530519" cy="9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i="1" kern="1200" dirty="0"/>
            <a:t>Key features</a:t>
          </a:r>
          <a:r>
            <a:rPr lang="en-US" sz="2000" kern="1200" dirty="0"/>
            <a:t>:</a:t>
          </a:r>
        </a:p>
      </dsp:txBody>
      <dsp:txXfrm>
        <a:off x="3995654" y="1831509"/>
        <a:ext cx="2530519" cy="925706"/>
      </dsp:txXfrm>
    </dsp:sp>
    <dsp:sp modelId="{9F19EF7E-5D22-417C-A39F-179A1F8B5053}">
      <dsp:nvSpPr>
        <dsp:cNvPr id="0" name=""/>
        <dsp:cNvSpPr/>
      </dsp:nvSpPr>
      <dsp:spPr>
        <a:xfrm>
          <a:off x="3553496" y="2306067"/>
          <a:ext cx="3432902" cy="127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a:t>Disorientation, impaired attention</a:t>
          </a:r>
        </a:p>
        <a:p>
          <a:pPr marL="0" lvl="0" indent="0" algn="l" defTabSz="800100">
            <a:lnSpc>
              <a:spcPct val="90000"/>
            </a:lnSpc>
            <a:spcBef>
              <a:spcPct val="0"/>
            </a:spcBef>
            <a:spcAft>
              <a:spcPct val="35000"/>
            </a:spcAft>
            <a:buNone/>
          </a:pPr>
          <a:r>
            <a:rPr lang="en-US" sz="1800" kern="1200" dirty="0"/>
            <a:t>Tachycardia, sweating</a:t>
          </a:r>
        </a:p>
        <a:p>
          <a:pPr marL="0" lvl="0" indent="0" algn="l" defTabSz="800100">
            <a:lnSpc>
              <a:spcPct val="90000"/>
            </a:lnSpc>
            <a:spcBef>
              <a:spcPct val="0"/>
            </a:spcBef>
            <a:spcAft>
              <a:spcPct val="35000"/>
            </a:spcAft>
            <a:buNone/>
          </a:pPr>
          <a:r>
            <a:rPr lang="en-US" sz="1800" kern="1200" dirty="0"/>
            <a:t>Emotional lability (panic, freezing, detached affect)</a:t>
          </a:r>
        </a:p>
        <a:p>
          <a:pPr marL="0" lvl="0" indent="0" algn="l" defTabSz="800100">
            <a:lnSpc>
              <a:spcPct val="90000"/>
            </a:lnSpc>
            <a:spcBef>
              <a:spcPct val="0"/>
            </a:spcBef>
            <a:spcAft>
              <a:spcPct val="35000"/>
            </a:spcAft>
            <a:buNone/>
          </a:pPr>
          <a:r>
            <a:rPr lang="en-US" sz="1800" kern="1200"/>
            <a:t>Usually resolves in hours → 72 hrs.</a:t>
          </a:r>
        </a:p>
      </dsp:txBody>
      <dsp:txXfrm>
        <a:off x="3553496" y="2306067"/>
        <a:ext cx="3432902" cy="1279528"/>
      </dsp:txXfrm>
    </dsp:sp>
    <dsp:sp modelId="{7E1C9189-BBB1-4218-B12D-9F2CB7DD62E5}">
      <dsp:nvSpPr>
        <dsp:cNvPr id="0" name=""/>
        <dsp:cNvSpPr/>
      </dsp:nvSpPr>
      <dsp:spPr>
        <a:xfrm>
          <a:off x="8145134" y="0"/>
          <a:ext cx="885681" cy="885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06821-E46C-424A-AC90-EB29E67CEA2D}">
      <dsp:nvSpPr>
        <dsp:cNvPr id="0" name=""/>
        <dsp:cNvSpPr/>
      </dsp:nvSpPr>
      <dsp:spPr>
        <a:xfrm>
          <a:off x="7436947" y="1016328"/>
          <a:ext cx="3453981" cy="199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Think of ASR as the </a:t>
          </a:r>
          <a:r>
            <a:rPr lang="en-US" sz="2000" b="1" u="sng" kern="1200" dirty="0"/>
            <a:t>nervous system on overload </a:t>
          </a:r>
          <a:r>
            <a:rPr lang="en-US" sz="2000" kern="1200" dirty="0"/>
            <a:t>— not brain damage</a:t>
          </a:r>
        </a:p>
      </dsp:txBody>
      <dsp:txXfrm>
        <a:off x="7436947" y="1016328"/>
        <a:ext cx="3453981" cy="1998342"/>
      </dsp:txXfrm>
    </dsp:sp>
    <dsp:sp modelId="{3C09184C-4923-415A-9350-8A2C1E9042EC}">
      <dsp:nvSpPr>
        <dsp:cNvPr id="0" name=""/>
        <dsp:cNvSpPr/>
      </dsp:nvSpPr>
      <dsp:spPr>
        <a:xfrm>
          <a:off x="7881936" y="1993735"/>
          <a:ext cx="2530519" cy="230521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176A9-252A-5649-A670-6A0AE42DB8BC}">
      <dsp:nvSpPr>
        <dsp:cNvPr id="0" name=""/>
        <dsp:cNvSpPr/>
      </dsp:nvSpPr>
      <dsp:spPr>
        <a:xfrm>
          <a:off x="1329" y="141566"/>
          <a:ext cx="4666401" cy="296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44744-9693-BA4A-A984-1FAE3D208E32}">
      <dsp:nvSpPr>
        <dsp:cNvPr id="0" name=""/>
        <dsp:cNvSpPr/>
      </dsp:nvSpPr>
      <dsp:spPr>
        <a:xfrm>
          <a:off x="519818" y="634131"/>
          <a:ext cx="4666401" cy="2963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Has anyone ever seen an acute stress reaction in a combat setting?</a:t>
          </a:r>
        </a:p>
      </dsp:txBody>
      <dsp:txXfrm>
        <a:off x="606606" y="720919"/>
        <a:ext cx="4492825" cy="2789588"/>
      </dsp:txXfrm>
    </dsp:sp>
    <dsp:sp modelId="{075402B3-54EC-694B-8BA6-6670331728BB}">
      <dsp:nvSpPr>
        <dsp:cNvPr id="0" name=""/>
        <dsp:cNvSpPr/>
      </dsp:nvSpPr>
      <dsp:spPr>
        <a:xfrm>
          <a:off x="5704709" y="141566"/>
          <a:ext cx="4666401" cy="296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D6A0A-2163-DE47-A99D-E2610DB87B1F}">
      <dsp:nvSpPr>
        <dsp:cNvPr id="0" name=""/>
        <dsp:cNvSpPr/>
      </dsp:nvSpPr>
      <dsp:spPr>
        <a:xfrm>
          <a:off x="6223198" y="634131"/>
          <a:ext cx="4666401" cy="2963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How about outside a combat setting?</a:t>
          </a:r>
        </a:p>
      </dsp:txBody>
      <dsp:txXfrm>
        <a:off x="6309986" y="720919"/>
        <a:ext cx="4492825" cy="2789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8C27B-1B42-A647-B348-2FCA86A03BD7}">
      <dsp:nvSpPr>
        <dsp:cNvPr id="0" name=""/>
        <dsp:cNvSpPr/>
      </dsp:nvSpPr>
      <dsp:spPr>
        <a:xfrm>
          <a:off x="1329" y="141566"/>
          <a:ext cx="4666401" cy="296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E7DFC-1ECC-874D-8073-B36DE1A7BABE}">
      <dsp:nvSpPr>
        <dsp:cNvPr id="0" name=""/>
        <dsp:cNvSpPr/>
      </dsp:nvSpPr>
      <dsp:spPr>
        <a:xfrm>
          <a:off x="519818" y="634131"/>
          <a:ext cx="4666401" cy="2963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Has anyone ever seen mTBI in a combat setting?</a:t>
          </a:r>
        </a:p>
      </dsp:txBody>
      <dsp:txXfrm>
        <a:off x="606606" y="720919"/>
        <a:ext cx="4492825" cy="2789588"/>
      </dsp:txXfrm>
    </dsp:sp>
    <dsp:sp modelId="{E30AB57E-9FC8-4745-A528-C5822A4DCCFA}">
      <dsp:nvSpPr>
        <dsp:cNvPr id="0" name=""/>
        <dsp:cNvSpPr/>
      </dsp:nvSpPr>
      <dsp:spPr>
        <a:xfrm>
          <a:off x="5704709" y="141566"/>
          <a:ext cx="4666401" cy="296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42EE9-DEDB-EB48-AA55-AF7D3866C6BF}">
      <dsp:nvSpPr>
        <dsp:cNvPr id="0" name=""/>
        <dsp:cNvSpPr/>
      </dsp:nvSpPr>
      <dsp:spPr>
        <a:xfrm>
          <a:off x="6223198" y="634131"/>
          <a:ext cx="4666401" cy="2963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How about outside a combat setting?</a:t>
          </a:r>
        </a:p>
      </dsp:txBody>
      <dsp:txXfrm>
        <a:off x="6309986" y="720919"/>
        <a:ext cx="4492825" cy="2789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E1C93-F3FB-074C-BFC3-B97F58F5B387}">
      <dsp:nvSpPr>
        <dsp:cNvPr id="0" name=""/>
        <dsp:cNvSpPr/>
      </dsp:nvSpPr>
      <dsp:spPr>
        <a:xfrm>
          <a:off x="53" y="18943"/>
          <a:ext cx="5089169" cy="835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Purpose:</a:t>
          </a:r>
          <a:endParaRPr lang="en-US" sz="2900" kern="1200"/>
        </a:p>
      </dsp:txBody>
      <dsp:txXfrm>
        <a:off x="53" y="18943"/>
        <a:ext cx="5089169" cy="835200"/>
      </dsp:txXfrm>
    </dsp:sp>
    <dsp:sp modelId="{8541A058-011D-0349-9F60-EEAC718A4508}">
      <dsp:nvSpPr>
        <dsp:cNvPr id="0" name=""/>
        <dsp:cNvSpPr/>
      </dsp:nvSpPr>
      <dsp:spPr>
        <a:xfrm>
          <a:off x="53" y="854143"/>
          <a:ext cx="5089169" cy="28657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Standardized tool for </a:t>
          </a:r>
          <a:r>
            <a:rPr lang="en-US" sz="2900" b="1" kern="1200"/>
            <a:t>rapid assessment</a:t>
          </a:r>
          <a:r>
            <a:rPr lang="en-US" sz="2900" kern="1200"/>
            <a:t> of suspected mild TBI in deployed environments.</a:t>
          </a:r>
        </a:p>
        <a:p>
          <a:pPr marL="285750" lvl="1" indent="-285750" algn="l" defTabSz="1289050">
            <a:lnSpc>
              <a:spcPct val="90000"/>
            </a:lnSpc>
            <a:spcBef>
              <a:spcPct val="0"/>
            </a:spcBef>
            <a:spcAft>
              <a:spcPct val="15000"/>
            </a:spcAft>
            <a:buChar char="•"/>
          </a:pPr>
          <a:r>
            <a:rPr lang="en-US" sz="2900" kern="1200"/>
            <a:t>Supports </a:t>
          </a:r>
          <a:r>
            <a:rPr lang="en-US" sz="2900" b="1" kern="1200"/>
            <a:t>return-to-duty vs. evacuation</a:t>
          </a:r>
          <a:r>
            <a:rPr lang="en-US" sz="2900" kern="1200"/>
            <a:t> decisions.</a:t>
          </a:r>
        </a:p>
      </dsp:txBody>
      <dsp:txXfrm>
        <a:off x="53" y="854143"/>
        <a:ext cx="5089169" cy="2865780"/>
      </dsp:txXfrm>
    </dsp:sp>
    <dsp:sp modelId="{C299FC80-AA48-4D4E-B109-34A49550471F}">
      <dsp:nvSpPr>
        <dsp:cNvPr id="0" name=""/>
        <dsp:cNvSpPr/>
      </dsp:nvSpPr>
      <dsp:spPr>
        <a:xfrm>
          <a:off x="5801706" y="18943"/>
          <a:ext cx="5089169" cy="835200"/>
        </a:xfrm>
        <a:prstGeom prst="rect">
          <a:avLst/>
        </a:prstGeom>
        <a:solidFill>
          <a:schemeClr val="accent2">
            <a:hueOff val="7072097"/>
            <a:satOff val="-26638"/>
            <a:lumOff val="22353"/>
            <a:alphaOff val="0"/>
          </a:schemeClr>
        </a:solidFill>
        <a:ln w="12700" cap="flat" cmpd="sng" algn="ctr">
          <a:solidFill>
            <a:schemeClr val="accent2">
              <a:hueOff val="7072097"/>
              <a:satOff val="-26638"/>
              <a:lumOff val="2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When to Use:</a:t>
          </a:r>
          <a:endParaRPr lang="en-US" sz="2900" kern="1200"/>
        </a:p>
      </dsp:txBody>
      <dsp:txXfrm>
        <a:off x="5801706" y="18943"/>
        <a:ext cx="5089169" cy="835200"/>
      </dsp:txXfrm>
    </dsp:sp>
    <dsp:sp modelId="{C8D7158D-CEB7-B141-9798-F2FB96953C01}">
      <dsp:nvSpPr>
        <dsp:cNvPr id="0" name=""/>
        <dsp:cNvSpPr/>
      </dsp:nvSpPr>
      <dsp:spPr>
        <a:xfrm>
          <a:off x="5801706" y="854143"/>
          <a:ext cx="5089169" cy="2865780"/>
        </a:xfrm>
        <a:prstGeom prst="rect">
          <a:avLst/>
        </a:prstGeom>
        <a:solidFill>
          <a:schemeClr val="accent2">
            <a:tint val="40000"/>
            <a:alpha val="90000"/>
            <a:hueOff val="7414874"/>
            <a:satOff val="-7406"/>
            <a:lumOff val="3414"/>
            <a:alphaOff val="0"/>
          </a:schemeClr>
        </a:solidFill>
        <a:ln w="12700" cap="flat" cmpd="sng" algn="ctr">
          <a:solidFill>
            <a:schemeClr val="accent2">
              <a:tint val="40000"/>
              <a:alpha val="90000"/>
              <a:hueOff val="7414874"/>
              <a:satOff val="-7406"/>
              <a:lumOff val="34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Any </a:t>
          </a:r>
          <a:r>
            <a:rPr lang="en-US" sz="2900" b="1" kern="1200"/>
            <a:t>blast exposure</a:t>
          </a:r>
          <a:r>
            <a:rPr lang="en-US" sz="2900" kern="1200"/>
            <a:t>, head strike, fall, or sudden acceleration/deceleration.</a:t>
          </a:r>
        </a:p>
        <a:p>
          <a:pPr marL="285750" lvl="1" indent="-285750" algn="l" defTabSz="1289050">
            <a:lnSpc>
              <a:spcPct val="90000"/>
            </a:lnSpc>
            <a:spcBef>
              <a:spcPct val="0"/>
            </a:spcBef>
            <a:spcAft>
              <a:spcPct val="15000"/>
            </a:spcAft>
            <a:buChar char="•"/>
          </a:pPr>
          <a:r>
            <a:rPr lang="en-US" sz="2900" kern="1200"/>
            <a:t>Any </a:t>
          </a:r>
          <a:r>
            <a:rPr lang="en-US" sz="2900" b="1" kern="1200"/>
            <a:t>alteration of consciousness</a:t>
          </a:r>
          <a:r>
            <a:rPr lang="en-US" sz="2900" kern="1200"/>
            <a:t> (even seconds).</a:t>
          </a:r>
        </a:p>
      </dsp:txBody>
      <dsp:txXfrm>
        <a:off x="5801706" y="854143"/>
        <a:ext cx="5089169" cy="2865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42713-3BFE-4CA0-A769-FFCCF9AE3664}">
      <dsp:nvSpPr>
        <dsp:cNvPr id="0" name=""/>
        <dsp:cNvSpPr/>
      </dsp:nvSpPr>
      <dsp:spPr>
        <a:xfrm>
          <a:off x="914570" y="256382"/>
          <a:ext cx="791806" cy="791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AC190-6911-45E3-8D2D-66BEC8131402}">
      <dsp:nvSpPr>
        <dsp:cNvPr id="0" name=""/>
        <dsp:cNvSpPr/>
      </dsp:nvSpPr>
      <dsp:spPr>
        <a:xfrm>
          <a:off x="430688" y="1506217"/>
          <a:ext cx="1759570" cy="180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Don’t confuse ASR with </a:t>
          </a:r>
          <a:r>
            <a:rPr lang="en-US" sz="2000" kern="1200" dirty="0" err="1"/>
            <a:t>mTBI</a:t>
          </a:r>
          <a:r>
            <a:rPr lang="en-US" sz="2000" kern="1200" dirty="0"/>
            <a:t> — overlap is common, but management differs.</a:t>
          </a:r>
        </a:p>
      </dsp:txBody>
      <dsp:txXfrm>
        <a:off x="430688" y="1506217"/>
        <a:ext cx="1759570" cy="1803559"/>
      </dsp:txXfrm>
    </dsp:sp>
    <dsp:sp modelId="{A0EB6E9C-3944-4F30-8D34-FC4A2422922E}">
      <dsp:nvSpPr>
        <dsp:cNvPr id="0" name=""/>
        <dsp:cNvSpPr/>
      </dsp:nvSpPr>
      <dsp:spPr>
        <a:xfrm flipH="1">
          <a:off x="2692450" y="279919"/>
          <a:ext cx="1065304" cy="745485"/>
        </a:xfrm>
        <a:prstGeom prst="leftBracke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06FE5-37B3-4F75-B517-70016DC3C959}">
      <dsp:nvSpPr>
        <dsp:cNvPr id="0" name=""/>
        <dsp:cNvSpPr/>
      </dsp:nvSpPr>
      <dsp:spPr>
        <a:xfrm>
          <a:off x="2498183" y="1494637"/>
          <a:ext cx="1759570" cy="180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Use </a:t>
          </a:r>
          <a:r>
            <a:rPr lang="en-US" sz="2000" b="1" kern="1200" dirty="0"/>
            <a:t>MACE 2</a:t>
          </a:r>
          <a:r>
            <a:rPr lang="en-US" sz="2000" kern="1200" dirty="0"/>
            <a:t> for suspected concussion.</a:t>
          </a:r>
        </a:p>
      </dsp:txBody>
      <dsp:txXfrm>
        <a:off x="2498183" y="1494637"/>
        <a:ext cx="1759570" cy="1803559"/>
      </dsp:txXfrm>
    </dsp:sp>
    <dsp:sp modelId="{45B99494-3A48-4BF0-9CD0-B6A2D5CCC0F8}">
      <dsp:nvSpPr>
        <dsp:cNvPr id="0" name=""/>
        <dsp:cNvSpPr/>
      </dsp:nvSpPr>
      <dsp:spPr>
        <a:xfrm>
          <a:off x="5049560" y="256382"/>
          <a:ext cx="791806" cy="791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4A26B-F10B-431F-9142-5A5AA600EB3B}">
      <dsp:nvSpPr>
        <dsp:cNvPr id="0" name=""/>
        <dsp:cNvSpPr/>
      </dsp:nvSpPr>
      <dsp:spPr>
        <a:xfrm>
          <a:off x="4565678" y="1506217"/>
          <a:ext cx="1759570" cy="180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ASR = psychological overload, often rapid recovery.</a:t>
          </a:r>
        </a:p>
      </dsp:txBody>
      <dsp:txXfrm>
        <a:off x="4565678" y="1506217"/>
        <a:ext cx="1759570" cy="1803559"/>
      </dsp:txXfrm>
    </dsp:sp>
    <dsp:sp modelId="{38C3FC28-3092-464B-95BD-7CDB6DBA9D03}">
      <dsp:nvSpPr>
        <dsp:cNvPr id="0" name=""/>
        <dsp:cNvSpPr/>
      </dsp:nvSpPr>
      <dsp:spPr>
        <a:xfrm>
          <a:off x="7117055" y="256382"/>
          <a:ext cx="791806" cy="791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79014-B598-43C1-913D-529806FED024}">
      <dsp:nvSpPr>
        <dsp:cNvPr id="0" name=""/>
        <dsp:cNvSpPr/>
      </dsp:nvSpPr>
      <dsp:spPr>
        <a:xfrm>
          <a:off x="6633173" y="1506217"/>
          <a:ext cx="1759570" cy="180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err="1"/>
            <a:t>mTBI</a:t>
          </a:r>
          <a:r>
            <a:rPr lang="en-US" sz="2000" kern="1200" dirty="0"/>
            <a:t> = brain injury, requires medical management &amp; rest.</a:t>
          </a:r>
        </a:p>
      </dsp:txBody>
      <dsp:txXfrm>
        <a:off x="6633173" y="1506217"/>
        <a:ext cx="1759570" cy="1803559"/>
      </dsp:txXfrm>
    </dsp:sp>
    <dsp:sp modelId="{EABCDDE3-D521-4D33-A571-02C5F847313F}">
      <dsp:nvSpPr>
        <dsp:cNvPr id="0" name=""/>
        <dsp:cNvSpPr/>
      </dsp:nvSpPr>
      <dsp:spPr>
        <a:xfrm>
          <a:off x="9184550" y="256382"/>
          <a:ext cx="791806" cy="791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0A759-62EB-42AD-8E09-B544DD40F41B}">
      <dsp:nvSpPr>
        <dsp:cNvPr id="0" name=""/>
        <dsp:cNvSpPr/>
      </dsp:nvSpPr>
      <dsp:spPr>
        <a:xfrm>
          <a:off x="8700669" y="1506217"/>
          <a:ext cx="1759570" cy="180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Correct triage preserves force + saves lives.</a:t>
          </a:r>
        </a:p>
      </dsp:txBody>
      <dsp:txXfrm>
        <a:off x="8700669" y="1506217"/>
        <a:ext cx="1759570" cy="180355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8/3/25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2899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8/3/25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7311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8/3/25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12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8/3/25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6653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8/3/25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44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8/3/25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5788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8/3/25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9191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8/3/25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6343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8/3/25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8103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8/3/25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9113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8/3/25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509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8/3/25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86270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hyperlink" Target="http://www.robdvorak.net/slides"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BFDBE15C-AE61-CA13-334F-BBD6C29D6940}"/>
              </a:ext>
            </a:extLst>
          </p:cNvPr>
          <p:cNvSpPr>
            <a:spLocks noGrp="1"/>
          </p:cNvSpPr>
          <p:nvPr>
            <p:ph type="ctrTitle"/>
          </p:nvPr>
        </p:nvSpPr>
        <p:spPr>
          <a:xfrm>
            <a:off x="514117" y="952500"/>
            <a:ext cx="4124557" cy="3524250"/>
          </a:xfrm>
        </p:spPr>
        <p:txBody>
          <a:bodyPr>
            <a:normAutofit/>
          </a:bodyPr>
          <a:lstStyle/>
          <a:p>
            <a:pPr>
              <a:lnSpc>
                <a:spcPct val="90000"/>
              </a:lnSpc>
            </a:pPr>
            <a:r>
              <a:rPr lang="en-US" sz="3200" i="1" dirty="0"/>
              <a:t>Acute Stress Reaction vs. Mild Traumatic Brain Injury in Combat: Recognition and Management for Frontline Providers</a:t>
            </a:r>
            <a:endParaRPr lang="en-US" sz="3200" dirty="0"/>
          </a:p>
        </p:txBody>
      </p:sp>
      <p:sp>
        <p:nvSpPr>
          <p:cNvPr id="3" name="Subtitle 2">
            <a:extLst>
              <a:ext uri="{FF2B5EF4-FFF2-40B4-BE49-F238E27FC236}">
                <a16:creationId xmlns:a16="http://schemas.microsoft.com/office/drawing/2014/main" id="{95B3802B-9656-0173-59E4-DBC645335041}"/>
              </a:ext>
            </a:extLst>
          </p:cNvPr>
          <p:cNvSpPr>
            <a:spLocks noGrp="1"/>
          </p:cNvSpPr>
          <p:nvPr>
            <p:ph type="subTitle" idx="1"/>
          </p:nvPr>
        </p:nvSpPr>
        <p:spPr>
          <a:xfrm>
            <a:off x="514118" y="5374291"/>
            <a:ext cx="4057882" cy="972532"/>
          </a:xfrm>
        </p:spPr>
        <p:txBody>
          <a:bodyPr anchor="t">
            <a:normAutofit/>
          </a:bodyPr>
          <a:lstStyle/>
          <a:p>
            <a:pPr>
              <a:lnSpc>
                <a:spcPct val="120000"/>
              </a:lnSpc>
            </a:pPr>
            <a:r>
              <a:rPr lang="en-US" sz="1400" dirty="0"/>
              <a:t>MAJ Rob Smith-Dvorak, PhD, ABPP… </a:t>
            </a:r>
          </a:p>
          <a:p>
            <a:pPr>
              <a:lnSpc>
                <a:spcPct val="120000"/>
              </a:lnSpc>
            </a:pPr>
            <a:r>
              <a:rPr lang="en-US" sz="1400" dirty="0"/>
              <a:t>SERE Psychologist</a:t>
            </a:r>
          </a:p>
        </p:txBody>
      </p:sp>
      <p:cxnSp>
        <p:nvCxnSpPr>
          <p:cNvPr id="31" name="Straight Connector 30">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4" name="Picture 23" descr="Digital art of brain">
            <a:extLst>
              <a:ext uri="{FF2B5EF4-FFF2-40B4-BE49-F238E27FC236}">
                <a16:creationId xmlns:a16="http://schemas.microsoft.com/office/drawing/2014/main" id="{ABB8BFEA-A462-5CED-7F2A-A800307D0BBB}"/>
              </a:ext>
            </a:extLst>
          </p:cNvPr>
          <p:cNvPicPr>
            <a:picLocks noChangeAspect="1"/>
          </p:cNvPicPr>
          <p:nvPr/>
        </p:nvPicPr>
        <p:blipFill>
          <a:blip r:embed="rId2"/>
          <a:srcRect l="26292" r="16867"/>
          <a:stretch>
            <a:fillRect/>
          </a:stretch>
        </p:blipFill>
        <p:spPr>
          <a:xfrm>
            <a:off x="5261956" y="10"/>
            <a:ext cx="6930043" cy="6857990"/>
          </a:xfrm>
          <a:prstGeom prst="rect">
            <a:avLst/>
          </a:prstGeom>
        </p:spPr>
      </p:pic>
    </p:spTree>
    <p:extLst>
      <p:ext uri="{BB962C8B-B14F-4D97-AF65-F5344CB8AC3E}">
        <p14:creationId xmlns:p14="http://schemas.microsoft.com/office/powerpoint/2010/main" val="21521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8D604-D0BC-EC1C-FAF1-4D8DF82291EF}"/>
              </a:ext>
            </a:extLst>
          </p:cNvPr>
          <p:cNvSpPr>
            <a:spLocks noGrp="1"/>
          </p:cNvSpPr>
          <p:nvPr>
            <p:ph type="title"/>
          </p:nvPr>
        </p:nvSpPr>
        <p:spPr>
          <a:xfrm>
            <a:off x="5793149" y="1371600"/>
            <a:ext cx="5737859" cy="1097280"/>
          </a:xfrm>
        </p:spPr>
        <p:txBody>
          <a:bodyPr>
            <a:normAutofit/>
          </a:bodyPr>
          <a:lstStyle/>
          <a:p>
            <a:pPr>
              <a:lnSpc>
                <a:spcPct val="90000"/>
              </a:lnSpc>
            </a:pPr>
            <a:r>
              <a:rPr lang="en-US" sz="3600" dirty="0" err="1"/>
              <a:t>mTBI</a:t>
            </a:r>
            <a:r>
              <a:rPr lang="en-US" sz="3600" dirty="0"/>
              <a:t>: HPA Axis Changes</a:t>
            </a:r>
            <a:br>
              <a:rPr lang="en-US" sz="3600" dirty="0"/>
            </a:br>
            <a:endParaRPr lang="en-US" sz="3600" dirty="0"/>
          </a:p>
        </p:txBody>
      </p:sp>
      <p:cxnSp>
        <p:nvCxnSpPr>
          <p:cNvPr id="18441" name="Straight Connector 1844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630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2D13C4-537B-345D-6922-1E2F138F6EA8}"/>
              </a:ext>
            </a:extLst>
          </p:cNvPr>
          <p:cNvSpPr>
            <a:spLocks noGrp="1"/>
          </p:cNvSpPr>
          <p:nvPr>
            <p:ph idx="1"/>
          </p:nvPr>
        </p:nvSpPr>
        <p:spPr>
          <a:xfrm>
            <a:off x="5793149" y="2633236"/>
            <a:ext cx="5737860" cy="3666980"/>
          </a:xfrm>
        </p:spPr>
        <p:txBody>
          <a:bodyPr>
            <a:normAutofit/>
          </a:bodyPr>
          <a:lstStyle/>
          <a:p>
            <a:r>
              <a:rPr lang="en-US" sz="2400" dirty="0" err="1"/>
              <a:t>mTBI</a:t>
            </a:r>
            <a:r>
              <a:rPr lang="en-US" sz="2400" dirty="0"/>
              <a:t> can cause </a:t>
            </a:r>
            <a:r>
              <a:rPr lang="en-US" sz="2400" b="1" dirty="0"/>
              <a:t>mechanical and secondary injury</a:t>
            </a:r>
            <a:r>
              <a:rPr lang="en-US" sz="2400" dirty="0"/>
              <a:t> to structures regulating the HPA axis (hypothalamus, pituitary stalk, pituitary gland)</a:t>
            </a:r>
          </a:p>
          <a:p>
            <a:endParaRPr lang="en-US" sz="2400" dirty="0"/>
          </a:p>
          <a:p>
            <a:endParaRPr lang="en-US" sz="2400" dirty="0"/>
          </a:p>
        </p:txBody>
      </p:sp>
      <p:grpSp>
        <p:nvGrpSpPr>
          <p:cNvPr id="6" name="Group 5">
            <a:extLst>
              <a:ext uri="{FF2B5EF4-FFF2-40B4-BE49-F238E27FC236}">
                <a16:creationId xmlns:a16="http://schemas.microsoft.com/office/drawing/2014/main" id="{EF58A5B6-0BA2-0774-AC08-68E46D6DB180}"/>
              </a:ext>
            </a:extLst>
          </p:cNvPr>
          <p:cNvGrpSpPr/>
          <p:nvPr/>
        </p:nvGrpSpPr>
        <p:grpSpPr>
          <a:xfrm>
            <a:off x="713232" y="1527248"/>
            <a:ext cx="4343400" cy="4882186"/>
            <a:chOff x="713232" y="1527248"/>
            <a:chExt cx="4343400" cy="4882186"/>
          </a:xfrm>
        </p:grpSpPr>
        <p:pic>
          <p:nvPicPr>
            <p:cNvPr id="18434" name="Picture 2" descr="Pituitary Gland: What It Is, Function &amp; Anatomy">
              <a:extLst>
                <a:ext uri="{FF2B5EF4-FFF2-40B4-BE49-F238E27FC236}">
                  <a16:creationId xmlns:a16="http://schemas.microsoft.com/office/drawing/2014/main" id="{8E0AB04D-3934-CB3E-0CC8-88357AC244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232" y="1527248"/>
              <a:ext cx="4343400" cy="47729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8B86907-413C-005E-5775-F15DA09AFCCB}"/>
                </a:ext>
              </a:extLst>
            </p:cNvPr>
            <p:cNvSpPr/>
            <p:nvPr/>
          </p:nvSpPr>
          <p:spPr>
            <a:xfrm>
              <a:off x="798086" y="5159828"/>
              <a:ext cx="998057" cy="12496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627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80" name="Rectangle 1947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0D15F8-B03F-0D09-DF8E-EF3259F1A8F8}"/>
              </a:ext>
            </a:extLst>
          </p:cNvPr>
          <p:cNvSpPr>
            <a:spLocks noGrp="1"/>
          </p:cNvSpPr>
          <p:nvPr>
            <p:ph type="title"/>
          </p:nvPr>
        </p:nvSpPr>
        <p:spPr>
          <a:xfrm>
            <a:off x="640079" y="914400"/>
            <a:ext cx="4261104" cy="1097280"/>
          </a:xfrm>
        </p:spPr>
        <p:txBody>
          <a:bodyPr anchor="t">
            <a:normAutofit/>
          </a:bodyPr>
          <a:lstStyle/>
          <a:p>
            <a:pPr>
              <a:lnSpc>
                <a:spcPct val="90000"/>
              </a:lnSpc>
            </a:pPr>
            <a:r>
              <a:rPr lang="en-US" sz="3100"/>
              <a:t>Acute phase HPA-axis dysfunction in mTBI</a:t>
            </a:r>
          </a:p>
        </p:txBody>
      </p:sp>
      <p:sp>
        <p:nvSpPr>
          <p:cNvPr id="3" name="Content Placeholder 2">
            <a:extLst>
              <a:ext uri="{FF2B5EF4-FFF2-40B4-BE49-F238E27FC236}">
                <a16:creationId xmlns:a16="http://schemas.microsoft.com/office/drawing/2014/main" id="{115A2A20-9015-5C75-9A1E-055EF93B6451}"/>
              </a:ext>
            </a:extLst>
          </p:cNvPr>
          <p:cNvSpPr>
            <a:spLocks noGrp="1"/>
          </p:cNvSpPr>
          <p:nvPr>
            <p:ph idx="1"/>
          </p:nvPr>
        </p:nvSpPr>
        <p:spPr>
          <a:xfrm>
            <a:off x="640078" y="2176036"/>
            <a:ext cx="4733587" cy="4500335"/>
          </a:xfrm>
        </p:spPr>
        <p:txBody>
          <a:bodyPr>
            <a:normAutofit/>
          </a:bodyPr>
          <a:lstStyle/>
          <a:p>
            <a:r>
              <a:rPr lang="en-US" sz="2400" b="1" dirty="0"/>
              <a:t>Acute phase (hours–days)</a:t>
            </a:r>
            <a:r>
              <a:rPr lang="en-US" sz="2400" dirty="0"/>
              <a:t>:</a:t>
            </a:r>
          </a:p>
          <a:p>
            <a:pPr lvl="1"/>
            <a:r>
              <a:rPr lang="en-US" sz="2000" dirty="0"/>
              <a:t>Initial surge in cortisol (due to injury and acute stress) is common, but magnitude varies depending on injury severity and individual baseline resilience.</a:t>
            </a:r>
          </a:p>
          <a:p>
            <a:pPr lvl="1"/>
            <a:r>
              <a:rPr lang="en-US" sz="2000" dirty="0"/>
              <a:t>Neuroinflammation, axonal injury, and microvascular disruption can alter hypothalamic CRH neurons or pituitary ACTH secretion.</a:t>
            </a:r>
          </a:p>
          <a:p>
            <a:endParaRPr lang="en-US" dirty="0"/>
          </a:p>
        </p:txBody>
      </p:sp>
      <p:pic>
        <p:nvPicPr>
          <p:cNvPr id="4" name="Picture 2" descr="Neuroinflammation as an etiological trigger for depression comorbid with  inflammatory bowel disease | Journal of Neuroinflammation | Full Text">
            <a:extLst>
              <a:ext uri="{FF2B5EF4-FFF2-40B4-BE49-F238E27FC236}">
                <a16:creationId xmlns:a16="http://schemas.microsoft.com/office/drawing/2014/main" id="{F0C2E16A-A35C-68C1-557D-B8AB7F9B1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6706"/>
          <a:stretch>
            <a:fillRect/>
          </a:stretch>
        </p:blipFill>
        <p:spPr bwMode="auto">
          <a:xfrm>
            <a:off x="5671128" y="901873"/>
            <a:ext cx="6520872" cy="5353521"/>
          </a:xfrm>
          <a:prstGeom prst="rect">
            <a:avLst/>
          </a:prstGeom>
          <a:noFill/>
          <a:extLst>
            <a:ext uri="{909E8E84-426E-40DD-AFC4-6F175D3DCCD1}">
              <a14:hiddenFill xmlns:a14="http://schemas.microsoft.com/office/drawing/2010/main">
                <a:solidFill>
                  <a:srgbClr val="FFFFFF"/>
                </a:solidFill>
              </a14:hiddenFill>
            </a:ext>
          </a:extLst>
        </p:spPr>
      </p:pic>
      <p:cxnSp>
        <p:nvCxnSpPr>
          <p:cNvPr id="19482" name="Straight Connector 19481">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48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8" name="Rectangle 2049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478E2-6503-1A02-B3B8-3671E157C0F7}"/>
              </a:ext>
            </a:extLst>
          </p:cNvPr>
          <p:cNvSpPr>
            <a:spLocks noGrp="1"/>
          </p:cNvSpPr>
          <p:nvPr>
            <p:ph type="title"/>
          </p:nvPr>
        </p:nvSpPr>
        <p:spPr>
          <a:xfrm>
            <a:off x="187891" y="1129658"/>
            <a:ext cx="8417489" cy="1097280"/>
          </a:xfrm>
        </p:spPr>
        <p:txBody>
          <a:bodyPr>
            <a:normAutofit/>
          </a:bodyPr>
          <a:lstStyle/>
          <a:p>
            <a:pPr>
              <a:lnSpc>
                <a:spcPct val="90000"/>
              </a:lnSpc>
            </a:pPr>
            <a:r>
              <a:rPr lang="en-US" sz="3200" dirty="0"/>
              <a:t>Subacute/chronic phase (weeks–months):</a:t>
            </a:r>
            <a:br>
              <a:rPr lang="en-US" sz="3200" dirty="0"/>
            </a:br>
            <a:endParaRPr lang="en-US" sz="3200" dirty="0"/>
          </a:p>
        </p:txBody>
      </p:sp>
      <p:cxnSp>
        <p:nvCxnSpPr>
          <p:cNvPr id="20499" name="Straight Connector 20498">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616BDD-DE10-195A-9C92-645E921D2DB2}"/>
              </a:ext>
            </a:extLst>
          </p:cNvPr>
          <p:cNvSpPr>
            <a:spLocks noGrp="1"/>
          </p:cNvSpPr>
          <p:nvPr>
            <p:ph idx="1"/>
          </p:nvPr>
        </p:nvSpPr>
        <p:spPr>
          <a:xfrm>
            <a:off x="187891" y="1924385"/>
            <a:ext cx="6967288" cy="4777039"/>
          </a:xfrm>
        </p:spPr>
        <p:txBody>
          <a:bodyPr>
            <a:normAutofit/>
          </a:bodyPr>
          <a:lstStyle/>
          <a:p>
            <a:r>
              <a:rPr lang="en-US" sz="2400" dirty="0"/>
              <a:t>Risk of </a:t>
            </a:r>
            <a:r>
              <a:rPr lang="en-US" sz="2400" b="1" dirty="0" err="1"/>
              <a:t>hypocortisolism</a:t>
            </a:r>
            <a:r>
              <a:rPr lang="en-US" sz="2400" dirty="0"/>
              <a:t> due to </a:t>
            </a:r>
            <a:r>
              <a:rPr lang="en-US" sz="2400" b="1" dirty="0"/>
              <a:t>central adrenal insufficiency</a:t>
            </a:r>
            <a:r>
              <a:rPr lang="en-US" sz="2400" dirty="0"/>
              <a:t> (secondary or tertiary)</a:t>
            </a:r>
          </a:p>
          <a:p>
            <a:pPr lvl="1"/>
            <a:r>
              <a:rPr lang="en-US" sz="2000" dirty="0"/>
              <a:t>Damage to pituitary stalk or hypothalamic CRH release → blunted ACTH → low cortisol.</a:t>
            </a:r>
          </a:p>
          <a:p>
            <a:pPr lvl="1"/>
            <a:r>
              <a:rPr lang="en-US" sz="2000" dirty="0"/>
              <a:t>This can mimic or exacerbate fatigue, poor concentration, and mood disturbance.</a:t>
            </a:r>
          </a:p>
          <a:p>
            <a:r>
              <a:rPr lang="en-US" sz="2400" dirty="0"/>
              <a:t>Some patients develop </a:t>
            </a:r>
            <a:r>
              <a:rPr lang="en-US" sz="2400" b="1" dirty="0"/>
              <a:t>HPA dysregulation</a:t>
            </a:r>
            <a:r>
              <a:rPr lang="en-US" sz="2400" dirty="0"/>
              <a:t> with a flattened diurnal cortisol rhythm.</a:t>
            </a:r>
          </a:p>
          <a:p>
            <a:endParaRPr lang="en-US" dirty="0"/>
          </a:p>
        </p:txBody>
      </p:sp>
      <p:pic>
        <p:nvPicPr>
          <p:cNvPr id="6" name="Picture 5" descr="A person with her eyes closed and a diagram of adrenal fatigue&#10;&#10;AI-generated content may be incorrect.">
            <a:extLst>
              <a:ext uri="{FF2B5EF4-FFF2-40B4-BE49-F238E27FC236}">
                <a16:creationId xmlns:a16="http://schemas.microsoft.com/office/drawing/2014/main" id="{4A54DBCC-5C11-F183-F20F-F64BEFA540FF}"/>
              </a:ext>
            </a:extLst>
          </p:cNvPr>
          <p:cNvPicPr>
            <a:picLocks noChangeAspect="1"/>
          </p:cNvPicPr>
          <p:nvPr/>
        </p:nvPicPr>
        <p:blipFill>
          <a:blip r:embed="rId2"/>
          <a:stretch>
            <a:fillRect/>
          </a:stretch>
        </p:blipFill>
        <p:spPr>
          <a:xfrm>
            <a:off x="7628280" y="2124989"/>
            <a:ext cx="4375829" cy="4375829"/>
          </a:xfrm>
          <a:prstGeom prst="rect">
            <a:avLst/>
          </a:prstGeom>
        </p:spPr>
      </p:pic>
    </p:spTree>
    <p:extLst>
      <p:ext uri="{BB962C8B-B14F-4D97-AF65-F5344CB8AC3E}">
        <p14:creationId xmlns:p14="http://schemas.microsoft.com/office/powerpoint/2010/main" val="111595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29FE40-A4D4-0060-373D-EAAC9D69DB90}"/>
              </a:ext>
            </a:extLst>
          </p:cNvPr>
          <p:cNvSpPr>
            <a:spLocks noGrp="1"/>
          </p:cNvSpPr>
          <p:nvPr>
            <p:ph type="title"/>
          </p:nvPr>
        </p:nvSpPr>
        <p:spPr>
          <a:xfrm>
            <a:off x="640080" y="914399"/>
            <a:ext cx="10847494" cy="1171069"/>
          </a:xfrm>
        </p:spPr>
        <p:txBody>
          <a:bodyPr anchor="t">
            <a:normAutofit/>
          </a:bodyPr>
          <a:lstStyle/>
          <a:p>
            <a:pPr>
              <a:lnSpc>
                <a:spcPct val="90000"/>
              </a:lnSpc>
            </a:pPr>
            <a:r>
              <a:rPr lang="en-US" sz="3700" dirty="0"/>
              <a:t>Mechanistic note on the effects of </a:t>
            </a:r>
            <a:r>
              <a:rPr lang="en-US" sz="3700" dirty="0" err="1"/>
              <a:t>mTBI</a:t>
            </a:r>
            <a:br>
              <a:rPr lang="en-US" sz="3700" dirty="0"/>
            </a:br>
            <a:endParaRPr lang="en-US" sz="3700" dirty="0"/>
          </a:p>
        </p:txBody>
      </p:sp>
      <p:pic>
        <p:nvPicPr>
          <p:cNvPr id="4" name="Picture 3" descr="The complexity of neuroinflammation consequent to traumatic brain injury:  from research evidence to potential treatments | Acta Neuropathologica">
            <a:extLst>
              <a:ext uri="{FF2B5EF4-FFF2-40B4-BE49-F238E27FC236}">
                <a16:creationId xmlns:a16="http://schemas.microsoft.com/office/drawing/2014/main" id="{5E327D97-A12D-19CA-7E9A-6587AD797D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232" y="2256287"/>
            <a:ext cx="5489723" cy="37604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07526AB-DA75-4860-E7D2-CA992AAF85AD}"/>
              </a:ext>
            </a:extLst>
          </p:cNvPr>
          <p:cNvSpPr>
            <a:spLocks noGrp="1"/>
          </p:cNvSpPr>
          <p:nvPr>
            <p:ph idx="1"/>
          </p:nvPr>
        </p:nvSpPr>
        <p:spPr>
          <a:xfrm>
            <a:off x="6915150" y="2256287"/>
            <a:ext cx="4563618" cy="3760459"/>
          </a:xfrm>
        </p:spPr>
        <p:txBody>
          <a:bodyPr anchor="t">
            <a:normAutofit/>
          </a:bodyPr>
          <a:lstStyle/>
          <a:p>
            <a:r>
              <a:rPr lang="en-US" dirty="0" err="1"/>
              <a:t>mTBI</a:t>
            </a:r>
            <a:r>
              <a:rPr lang="en-US" dirty="0"/>
              <a:t> injury can be structural (shearing of axons in hypothalamus/pituitary) and inflammatory (microglial activation, cytokine-mediated signaling altering CRH neurons).</a:t>
            </a:r>
          </a:p>
          <a:p>
            <a:r>
              <a:rPr lang="en-US" dirty="0"/>
              <a:t>Even without overt pituitary injury, altered feedback loops may cause persistent hypo- or hyperactivation.</a:t>
            </a:r>
          </a:p>
          <a:p>
            <a:endParaRPr lang="en-US" dirty="0"/>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74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C8B82-5CDA-B08E-5308-A0B34B88125C}"/>
              </a:ext>
            </a:extLst>
          </p:cNvPr>
          <p:cNvSpPr>
            <a:spLocks noGrp="1"/>
          </p:cNvSpPr>
          <p:nvPr>
            <p:ph type="title"/>
          </p:nvPr>
        </p:nvSpPr>
        <p:spPr>
          <a:xfrm>
            <a:off x="640080" y="914399"/>
            <a:ext cx="10847494" cy="1171069"/>
          </a:xfrm>
        </p:spPr>
        <p:txBody>
          <a:bodyPr anchor="t">
            <a:normAutofit/>
          </a:bodyPr>
          <a:lstStyle/>
          <a:p>
            <a:r>
              <a:rPr lang="en-US" dirty="0"/>
              <a:t>ASR: HPA Axis Changes</a:t>
            </a:r>
          </a:p>
        </p:txBody>
      </p:sp>
      <p:pic>
        <p:nvPicPr>
          <p:cNvPr id="22530" name="Picture 2" descr="New Insights into the Pivotal Role of the Amygdala in Inflammation-Related  Depression and Anxiety Disorder">
            <a:extLst>
              <a:ext uri="{FF2B5EF4-FFF2-40B4-BE49-F238E27FC236}">
                <a16:creationId xmlns:a16="http://schemas.microsoft.com/office/drawing/2014/main" id="{1F9527AA-1116-83AB-D884-C5308FEAB3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231" y="1627005"/>
            <a:ext cx="4247075" cy="43897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E2F4E4-91F2-201B-FC07-F9FB83178049}"/>
              </a:ext>
            </a:extLst>
          </p:cNvPr>
          <p:cNvSpPr>
            <a:spLocks noGrp="1"/>
          </p:cNvSpPr>
          <p:nvPr>
            <p:ph idx="1"/>
          </p:nvPr>
        </p:nvSpPr>
        <p:spPr>
          <a:xfrm>
            <a:off x="6915150" y="2256287"/>
            <a:ext cx="4563618" cy="3760459"/>
          </a:xfrm>
        </p:spPr>
        <p:txBody>
          <a:bodyPr anchor="t">
            <a:normAutofit/>
          </a:bodyPr>
          <a:lstStyle/>
          <a:p>
            <a:r>
              <a:rPr lang="en-US" sz="2400" dirty="0"/>
              <a:t>ASR is a </a:t>
            </a:r>
            <a:r>
              <a:rPr lang="en-US" sz="2400" b="1" dirty="0"/>
              <a:t>functional stress response</a:t>
            </a:r>
            <a:r>
              <a:rPr lang="en-US" sz="2400" dirty="0"/>
              <a:t> without structural injury</a:t>
            </a:r>
          </a:p>
          <a:p>
            <a:pPr lvl="1"/>
            <a:r>
              <a:rPr lang="en-US" sz="2000" dirty="0"/>
              <a:t>It’s driven primarily by </a:t>
            </a:r>
            <a:r>
              <a:rPr lang="en-US" sz="2000" b="1" dirty="0"/>
              <a:t>perceived threat</a:t>
            </a:r>
            <a:r>
              <a:rPr lang="en-US" sz="2000" dirty="0"/>
              <a:t> and </a:t>
            </a:r>
            <a:r>
              <a:rPr lang="en-US" sz="2000" b="1" dirty="0"/>
              <a:t>amygdala–hypothalamus activation</a:t>
            </a:r>
            <a:endParaRPr lang="en-US" sz="2000" dirty="0"/>
          </a:p>
          <a:p>
            <a:pPr marL="0" indent="0">
              <a:buNone/>
            </a:pPr>
            <a:endParaRPr lang="en-US" dirty="0"/>
          </a:p>
        </p:txBody>
      </p:sp>
      <p:cxnSp>
        <p:nvCxnSpPr>
          <p:cNvPr id="22537" name="Straight Connector 22536">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3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1EA34-80B4-7FA4-7AEB-EC812675D489}"/>
              </a:ext>
            </a:extLst>
          </p:cNvPr>
          <p:cNvSpPr>
            <a:spLocks noGrp="1"/>
          </p:cNvSpPr>
          <p:nvPr>
            <p:ph type="title"/>
          </p:nvPr>
        </p:nvSpPr>
        <p:spPr>
          <a:xfrm>
            <a:off x="313150" y="53101"/>
            <a:ext cx="10701383" cy="1528174"/>
          </a:xfrm>
        </p:spPr>
        <p:txBody>
          <a:bodyPr anchor="b">
            <a:normAutofit/>
          </a:bodyPr>
          <a:lstStyle/>
          <a:p>
            <a:pPr>
              <a:lnSpc>
                <a:spcPct val="90000"/>
              </a:lnSpc>
            </a:pPr>
            <a:r>
              <a:rPr lang="en-US" sz="3200" dirty="0"/>
              <a:t>ASR: Immediate phase (seconds–minutes)</a:t>
            </a:r>
            <a:br>
              <a:rPr lang="en-US" sz="3200" dirty="0"/>
            </a:br>
            <a:endParaRPr lang="en-US" sz="3200" dirty="0"/>
          </a:p>
        </p:txBody>
      </p:sp>
      <p:pic>
        <p:nvPicPr>
          <p:cNvPr id="23554" name="Picture 2" descr="What Is the Fight-or-Flight Response?">
            <a:extLst>
              <a:ext uri="{FF2B5EF4-FFF2-40B4-BE49-F238E27FC236}">
                <a16:creationId xmlns:a16="http://schemas.microsoft.com/office/drawing/2014/main" id="{105F125E-992F-0FEF-845F-7DF68ED317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48" b="5698"/>
          <a:stretch>
            <a:fillRect/>
          </a:stretch>
        </p:blipFill>
        <p:spPr bwMode="auto">
          <a:xfrm>
            <a:off x="20" y="1634375"/>
            <a:ext cx="6676353" cy="4453271"/>
          </a:xfrm>
          <a:prstGeom prst="rect">
            <a:avLst/>
          </a:prstGeom>
          <a:noFill/>
          <a:extLst>
            <a:ext uri="{909E8E84-426E-40DD-AFC4-6F175D3DCCD1}">
              <a14:hiddenFill xmlns:a14="http://schemas.microsoft.com/office/drawing/2010/main">
                <a:solidFill>
                  <a:srgbClr val="FFFFFF"/>
                </a:solidFill>
              </a14:hiddenFill>
            </a:ext>
          </a:extLst>
        </p:spPr>
      </p:pic>
      <p:cxnSp>
        <p:nvCxnSpPr>
          <p:cNvPr id="23561" name="Straight Connector 23560">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45D6AB-120D-5D00-3A4D-F0D5AFFEFC1F}"/>
              </a:ext>
            </a:extLst>
          </p:cNvPr>
          <p:cNvSpPr>
            <a:spLocks noGrp="1"/>
          </p:cNvSpPr>
          <p:nvPr>
            <p:ph idx="1"/>
          </p:nvPr>
        </p:nvSpPr>
        <p:spPr>
          <a:xfrm>
            <a:off x="7077205" y="1852869"/>
            <a:ext cx="5114774" cy="4479705"/>
          </a:xfrm>
        </p:spPr>
        <p:txBody>
          <a:bodyPr anchor="t">
            <a:normAutofit/>
          </a:bodyPr>
          <a:lstStyle/>
          <a:p>
            <a:pPr>
              <a:lnSpc>
                <a:spcPct val="110000"/>
              </a:lnSpc>
            </a:pPr>
            <a:r>
              <a:rPr lang="en-US" sz="2400" dirty="0"/>
              <a:t>Amygdala → hypothalamus → rapid CRH release.</a:t>
            </a:r>
          </a:p>
          <a:p>
            <a:pPr>
              <a:lnSpc>
                <a:spcPct val="110000"/>
              </a:lnSpc>
            </a:pPr>
            <a:r>
              <a:rPr lang="en-US" sz="2400" dirty="0"/>
              <a:t>CRH → ACTH → large, rapid </a:t>
            </a:r>
            <a:r>
              <a:rPr lang="en-US" sz="2400" b="1" dirty="0"/>
              <a:t>cortisol surge</a:t>
            </a:r>
            <a:r>
              <a:rPr lang="en-US" sz="2400" dirty="0"/>
              <a:t>.</a:t>
            </a:r>
          </a:p>
          <a:p>
            <a:pPr>
              <a:lnSpc>
                <a:spcPct val="110000"/>
              </a:lnSpc>
            </a:pPr>
            <a:r>
              <a:rPr lang="en-US" sz="2400" dirty="0"/>
              <a:t>Parallel activation of sympathetic-adrenomedullary (SAM) system → adrenaline/noradrenaline release.</a:t>
            </a:r>
          </a:p>
          <a:p>
            <a:pPr>
              <a:lnSpc>
                <a:spcPct val="110000"/>
              </a:lnSpc>
            </a:pPr>
            <a:endParaRPr lang="en-US" sz="1600" dirty="0"/>
          </a:p>
        </p:txBody>
      </p:sp>
    </p:spTree>
    <p:extLst>
      <p:ext uri="{BB962C8B-B14F-4D97-AF65-F5344CB8AC3E}">
        <p14:creationId xmlns:p14="http://schemas.microsoft.com/office/powerpoint/2010/main" val="400979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90" name="Rectangle 2458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58323-9C59-963D-F4B9-9076DCE12115}"/>
              </a:ext>
            </a:extLst>
          </p:cNvPr>
          <p:cNvSpPr>
            <a:spLocks noGrp="1"/>
          </p:cNvSpPr>
          <p:nvPr>
            <p:ph type="title"/>
          </p:nvPr>
        </p:nvSpPr>
        <p:spPr>
          <a:xfrm>
            <a:off x="87682" y="914400"/>
            <a:ext cx="5674291" cy="1097280"/>
          </a:xfrm>
        </p:spPr>
        <p:txBody>
          <a:bodyPr anchor="t">
            <a:noAutofit/>
          </a:bodyPr>
          <a:lstStyle/>
          <a:p>
            <a:pPr>
              <a:lnSpc>
                <a:spcPct val="90000"/>
              </a:lnSpc>
            </a:pPr>
            <a:r>
              <a:rPr lang="en-US" sz="3200" dirty="0"/>
              <a:t>ASR: Short-term phase (minutes–hours)</a:t>
            </a:r>
            <a:br>
              <a:rPr lang="en-US" sz="3200" dirty="0"/>
            </a:br>
            <a:endParaRPr lang="en-US" sz="3200" dirty="0"/>
          </a:p>
        </p:txBody>
      </p:sp>
      <p:sp>
        <p:nvSpPr>
          <p:cNvPr id="3" name="Content Placeholder 2">
            <a:extLst>
              <a:ext uri="{FF2B5EF4-FFF2-40B4-BE49-F238E27FC236}">
                <a16:creationId xmlns:a16="http://schemas.microsoft.com/office/drawing/2014/main" id="{850D9B95-0F0B-D088-F479-83B26F052C83}"/>
              </a:ext>
            </a:extLst>
          </p:cNvPr>
          <p:cNvSpPr>
            <a:spLocks noGrp="1"/>
          </p:cNvSpPr>
          <p:nvPr>
            <p:ph idx="1"/>
          </p:nvPr>
        </p:nvSpPr>
        <p:spPr>
          <a:xfrm>
            <a:off x="640078" y="2176036"/>
            <a:ext cx="5031049" cy="4462749"/>
          </a:xfrm>
        </p:spPr>
        <p:txBody>
          <a:bodyPr>
            <a:normAutofit/>
          </a:bodyPr>
          <a:lstStyle/>
          <a:p>
            <a:r>
              <a:rPr lang="en-US" sz="2400" dirty="0"/>
              <a:t>Elevated cortisol modulates memory formation (esp. consolidation of threat-related memories), suppresses non-essential processes, and mobilizes glucose</a:t>
            </a:r>
          </a:p>
          <a:p>
            <a:r>
              <a:rPr lang="en-US" sz="2400" dirty="0"/>
              <a:t>If threat resolves and coping is effective, negative feedback restores baseline quickly</a:t>
            </a:r>
          </a:p>
          <a:p>
            <a:endParaRPr lang="en-US" dirty="0"/>
          </a:p>
        </p:txBody>
      </p:sp>
      <p:cxnSp>
        <p:nvCxnSpPr>
          <p:cNvPr id="24592" name="Straight Connector 24591">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0593C6E-A2D8-7C5E-F9A3-506FF0EF515D}"/>
              </a:ext>
            </a:extLst>
          </p:cNvPr>
          <p:cNvGrpSpPr/>
          <p:nvPr/>
        </p:nvGrpSpPr>
        <p:grpSpPr>
          <a:xfrm>
            <a:off x="5671128" y="300627"/>
            <a:ext cx="6520872" cy="5854559"/>
            <a:chOff x="5671128" y="300627"/>
            <a:chExt cx="6520872" cy="5854559"/>
          </a:xfrm>
        </p:grpSpPr>
        <p:pic>
          <p:nvPicPr>
            <p:cNvPr id="24580" name="Picture 4" descr="Stress Management for Kids: Download Our Free Poster Today - WholeHearted  School Counseling">
              <a:extLst>
                <a:ext uri="{FF2B5EF4-FFF2-40B4-BE49-F238E27FC236}">
                  <a16:creationId xmlns:a16="http://schemas.microsoft.com/office/drawing/2014/main" id="{8B81E7DF-C471-D595-D143-4864F9B64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1" b="8471"/>
            <a:stretch>
              <a:fillRect/>
            </a:stretch>
          </p:blipFill>
          <p:spPr bwMode="auto">
            <a:xfrm>
              <a:off x="5671128" y="300627"/>
              <a:ext cx="6520872" cy="58545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B93E8E2-62DC-7C93-06B2-828D69F41059}"/>
                </a:ext>
              </a:extLst>
            </p:cNvPr>
            <p:cNvSpPr/>
            <p:nvPr/>
          </p:nvSpPr>
          <p:spPr>
            <a:xfrm>
              <a:off x="7803715" y="814192"/>
              <a:ext cx="2555310" cy="3382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293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1" name="Rectangle 2561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90AE54-F55A-DB3A-3DD1-187C0A27D96A}"/>
              </a:ext>
            </a:extLst>
          </p:cNvPr>
          <p:cNvSpPr>
            <a:spLocks noGrp="1"/>
          </p:cNvSpPr>
          <p:nvPr>
            <p:ph type="title"/>
          </p:nvPr>
        </p:nvSpPr>
        <p:spPr>
          <a:xfrm>
            <a:off x="640080" y="914399"/>
            <a:ext cx="10847494" cy="1171069"/>
          </a:xfrm>
        </p:spPr>
        <p:txBody>
          <a:bodyPr anchor="t">
            <a:normAutofit/>
          </a:bodyPr>
          <a:lstStyle/>
          <a:p>
            <a:r>
              <a:rPr lang="en-US" dirty="0"/>
              <a:t>ASR: If stress is prolonged</a:t>
            </a:r>
          </a:p>
        </p:txBody>
      </p:sp>
      <p:pic>
        <p:nvPicPr>
          <p:cNvPr id="25602" name="Picture 2" descr="Experts reveal the alarming effect of STRESS on every part of the body -  including your joints and skin | Daily Mail Online">
            <a:extLst>
              <a:ext uri="{FF2B5EF4-FFF2-40B4-BE49-F238E27FC236}">
                <a16:creationId xmlns:a16="http://schemas.microsoft.com/office/drawing/2014/main" id="{36148EDA-6ED0-BB13-DF28-9E730E09EC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966" y="2085469"/>
            <a:ext cx="6242511" cy="37455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7845C6-C1B7-4E37-05E2-E2EE9DBAD9CE}"/>
              </a:ext>
            </a:extLst>
          </p:cNvPr>
          <p:cNvSpPr>
            <a:spLocks noGrp="1"/>
          </p:cNvSpPr>
          <p:nvPr>
            <p:ph idx="1"/>
          </p:nvPr>
        </p:nvSpPr>
        <p:spPr>
          <a:xfrm>
            <a:off x="6450903" y="2256287"/>
            <a:ext cx="5648193" cy="3760459"/>
          </a:xfrm>
        </p:spPr>
        <p:txBody>
          <a:bodyPr anchor="t">
            <a:normAutofit/>
          </a:bodyPr>
          <a:lstStyle/>
          <a:p>
            <a:r>
              <a:rPr lang="en-US" sz="2400" dirty="0"/>
              <a:t>Sustained high cortisol → hippocampal feedback impairment → possible delayed shut-off, leading to extended hypercortisolemia.</a:t>
            </a:r>
          </a:p>
          <a:p>
            <a:r>
              <a:rPr lang="en-US" sz="2400" dirty="0"/>
              <a:t>If intense enough, can cause </a:t>
            </a:r>
            <a:r>
              <a:rPr lang="en-US" sz="2400" b="1" dirty="0"/>
              <a:t>transient blunting</a:t>
            </a:r>
            <a:r>
              <a:rPr lang="en-US" sz="2400" dirty="0"/>
              <a:t> of HPA reactivity afterward (seen in some acute trauma studies).</a:t>
            </a:r>
          </a:p>
          <a:p>
            <a:endParaRPr lang="en-US" dirty="0"/>
          </a:p>
        </p:txBody>
      </p:sp>
      <p:cxnSp>
        <p:nvCxnSpPr>
          <p:cNvPr id="25612" name="Straight Connector 25611">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95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1010A-07FE-D1F3-1EFB-5595BE9B909F}"/>
              </a:ext>
            </a:extLst>
          </p:cNvPr>
          <p:cNvSpPr>
            <a:spLocks noGrp="1"/>
          </p:cNvSpPr>
          <p:nvPr>
            <p:ph type="title"/>
          </p:nvPr>
        </p:nvSpPr>
        <p:spPr>
          <a:xfrm>
            <a:off x="914400" y="1108554"/>
            <a:ext cx="10360152" cy="1139911"/>
          </a:xfrm>
        </p:spPr>
        <p:txBody>
          <a:bodyPr>
            <a:normAutofit/>
          </a:bodyPr>
          <a:lstStyle/>
          <a:p>
            <a:r>
              <a:rPr lang="en-US" sz="3700" dirty="0"/>
              <a:t> Key Differences: </a:t>
            </a:r>
            <a:r>
              <a:rPr lang="en-US" sz="3700" dirty="0" err="1"/>
              <a:t>mTBI</a:t>
            </a:r>
            <a:r>
              <a:rPr lang="en-US" sz="3700" dirty="0"/>
              <a:t> vs. ASR in the HPA Axis</a:t>
            </a:r>
          </a:p>
        </p:txBody>
      </p:sp>
      <p:cxnSp>
        <p:nvCxnSpPr>
          <p:cNvPr id="16" name="Straight Connector 15">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8C319954-9621-ED6B-D147-7D915D7D2A7A}"/>
              </a:ext>
            </a:extLst>
          </p:cNvPr>
          <p:cNvGraphicFramePr>
            <a:graphicFrameLocks noGrp="1"/>
          </p:cNvGraphicFramePr>
          <p:nvPr>
            <p:ph idx="1"/>
            <p:extLst>
              <p:ext uri="{D42A27DB-BD31-4B8C-83A1-F6EECF244321}">
                <p14:modId xmlns:p14="http://schemas.microsoft.com/office/powerpoint/2010/main" val="1180953516"/>
              </p:ext>
            </p:extLst>
          </p:nvPr>
        </p:nvGraphicFramePr>
        <p:xfrm>
          <a:off x="914400" y="1978838"/>
          <a:ext cx="10363201" cy="4879162"/>
        </p:xfrm>
        <a:graphic>
          <a:graphicData uri="http://schemas.openxmlformats.org/drawingml/2006/table">
            <a:tbl>
              <a:tblPr/>
              <a:tblGrid>
                <a:gridCol w="3509921">
                  <a:extLst>
                    <a:ext uri="{9D8B030D-6E8A-4147-A177-3AD203B41FA5}">
                      <a16:colId xmlns:a16="http://schemas.microsoft.com/office/drawing/2014/main" val="3322739676"/>
                    </a:ext>
                  </a:extLst>
                </a:gridCol>
                <a:gridCol w="3426640">
                  <a:extLst>
                    <a:ext uri="{9D8B030D-6E8A-4147-A177-3AD203B41FA5}">
                      <a16:colId xmlns:a16="http://schemas.microsoft.com/office/drawing/2014/main" val="2983219679"/>
                    </a:ext>
                  </a:extLst>
                </a:gridCol>
                <a:gridCol w="3426640">
                  <a:extLst>
                    <a:ext uri="{9D8B030D-6E8A-4147-A177-3AD203B41FA5}">
                      <a16:colId xmlns:a16="http://schemas.microsoft.com/office/drawing/2014/main" val="3870951608"/>
                    </a:ext>
                  </a:extLst>
                </a:gridCol>
              </a:tblGrid>
              <a:tr h="308027">
                <a:tc>
                  <a:txBody>
                    <a:bodyPr/>
                    <a:lstStyle/>
                    <a:p>
                      <a:pPr algn="ctr" fontAlgn="ctr">
                        <a:buNone/>
                      </a:pPr>
                      <a:r>
                        <a:rPr lang="en-US" sz="1800" b="1" i="0" u="sng" strike="noStrike" dirty="0">
                          <a:effectLst/>
                          <a:latin typeface="Arial" panose="020B0604020202020204" pitchFamily="34" charset="0"/>
                        </a:rPr>
                        <a:t>Feature</a:t>
                      </a:r>
                      <a:endParaRPr lang="en-US" sz="1800" b="0" i="0" u="sng" strike="noStrike" dirty="0">
                        <a:effectLst/>
                        <a:latin typeface="Arial" panose="020B0604020202020204" pitchFamily="34" charset="0"/>
                      </a:endParaRPr>
                    </a:p>
                  </a:txBody>
                  <a:tcPr marL="70006" marR="70006" marT="35003" marB="35003" anchor="ctr">
                    <a:lnL>
                      <a:noFill/>
                    </a:lnL>
                    <a:lnR>
                      <a:noFill/>
                    </a:lnR>
                    <a:lnT>
                      <a:noFill/>
                    </a:lnT>
                    <a:lnB>
                      <a:noFill/>
                    </a:lnB>
                    <a:noFill/>
                  </a:tcPr>
                </a:tc>
                <a:tc>
                  <a:txBody>
                    <a:bodyPr/>
                    <a:lstStyle/>
                    <a:p>
                      <a:pPr algn="ctr" fontAlgn="ctr">
                        <a:buNone/>
                      </a:pPr>
                      <a:r>
                        <a:rPr lang="en-US" sz="1800" b="1" i="0" u="sng" strike="noStrike" dirty="0" err="1">
                          <a:effectLst/>
                          <a:latin typeface="Arial" panose="020B0604020202020204" pitchFamily="34" charset="0"/>
                        </a:rPr>
                        <a:t>mTBI</a:t>
                      </a:r>
                      <a:endParaRPr lang="en-US" sz="1800" b="0" i="0" u="sng" strike="noStrike" dirty="0">
                        <a:effectLst/>
                        <a:latin typeface="Arial" panose="020B0604020202020204" pitchFamily="34" charset="0"/>
                      </a:endParaRPr>
                    </a:p>
                  </a:txBody>
                  <a:tcPr marL="70006" marR="70006" marT="35003" marB="35003" anchor="ctr">
                    <a:lnL>
                      <a:noFill/>
                    </a:lnL>
                    <a:lnR>
                      <a:noFill/>
                    </a:lnR>
                    <a:lnT>
                      <a:noFill/>
                    </a:lnT>
                    <a:lnB>
                      <a:noFill/>
                    </a:lnB>
                    <a:noFill/>
                  </a:tcPr>
                </a:tc>
                <a:tc>
                  <a:txBody>
                    <a:bodyPr/>
                    <a:lstStyle/>
                    <a:p>
                      <a:pPr algn="ctr" fontAlgn="ctr">
                        <a:buNone/>
                      </a:pPr>
                      <a:r>
                        <a:rPr lang="en-US" sz="1800" b="1" i="0" u="sng" strike="noStrike" dirty="0">
                          <a:effectLst/>
                          <a:latin typeface="Arial" panose="020B0604020202020204" pitchFamily="34" charset="0"/>
                        </a:rPr>
                        <a:t>ASR</a:t>
                      </a:r>
                      <a:endParaRPr lang="en-US" sz="1800" b="0" i="0" u="sng" strike="noStrike" dirty="0">
                        <a:effectLst/>
                        <a:latin typeface="Arial" panose="020B0604020202020204" pitchFamily="34" charset="0"/>
                      </a:endParaRPr>
                    </a:p>
                  </a:txBody>
                  <a:tcPr marL="70006" marR="70006" marT="35003" marB="35003" anchor="ctr">
                    <a:lnL>
                      <a:noFill/>
                    </a:lnL>
                    <a:lnR>
                      <a:noFill/>
                    </a:lnR>
                    <a:lnT>
                      <a:noFill/>
                    </a:lnT>
                    <a:lnB>
                      <a:noFill/>
                    </a:lnB>
                    <a:noFill/>
                  </a:tcPr>
                </a:tc>
                <a:extLst>
                  <a:ext uri="{0D108BD9-81ED-4DB2-BD59-A6C34878D82A}">
                    <a16:rowId xmlns:a16="http://schemas.microsoft.com/office/drawing/2014/main" val="3173214411"/>
                  </a:ext>
                </a:extLst>
              </a:tr>
              <a:tr h="308027">
                <a:tc>
                  <a:txBody>
                    <a:bodyPr/>
                    <a:lstStyle/>
                    <a:p>
                      <a:pPr algn="ctr" fontAlgn="ctr">
                        <a:buNone/>
                      </a:pPr>
                      <a:r>
                        <a:rPr lang="en-US" sz="1800" b="1" i="0" u="none" strike="noStrike" dirty="0">
                          <a:effectLst/>
                          <a:latin typeface="Arial" panose="020B0604020202020204" pitchFamily="34" charset="0"/>
                        </a:rPr>
                        <a:t>Trigger</a:t>
                      </a:r>
                      <a:endParaRPr lang="en-US" sz="1800" b="0" i="0" u="none" strike="noStrike" dirty="0">
                        <a:effectLst/>
                        <a:latin typeface="Arial" panose="020B0604020202020204" pitchFamily="34" charset="0"/>
                      </a:endParaRPr>
                    </a:p>
                  </a:txBody>
                  <a:tcPr marL="70006" marR="70006" marT="35003" marB="35003" anchor="ctr">
                    <a:lnL>
                      <a:noFill/>
                    </a:lnL>
                    <a:lnR>
                      <a:noFill/>
                    </a:lnR>
                    <a:lnT>
                      <a:noFill/>
                    </a:lnT>
                    <a:lnB>
                      <a:noFill/>
                    </a:lnB>
                    <a:solidFill>
                      <a:schemeClr val="bg1">
                        <a:lumMod val="75000"/>
                      </a:schemeClr>
                    </a:solidFill>
                  </a:tcPr>
                </a:tc>
                <a:tc>
                  <a:txBody>
                    <a:bodyPr/>
                    <a:lstStyle/>
                    <a:p>
                      <a:pPr algn="l" fontAlgn="ctr">
                        <a:buNone/>
                      </a:pPr>
                      <a:r>
                        <a:rPr lang="en-US" sz="1800" b="0" i="0" u="none" strike="noStrike" dirty="0">
                          <a:effectLst/>
                          <a:latin typeface="Arial" panose="020B0604020202020204" pitchFamily="34" charset="0"/>
                        </a:rPr>
                        <a:t>Mechanical brain injury</a:t>
                      </a:r>
                    </a:p>
                  </a:txBody>
                  <a:tcPr marL="70006" marR="70006" marT="35003" marB="35003" anchor="ctr">
                    <a:lnL>
                      <a:noFill/>
                    </a:lnL>
                    <a:lnR>
                      <a:noFill/>
                    </a:lnR>
                    <a:lnT>
                      <a:noFill/>
                    </a:lnT>
                    <a:lnB>
                      <a:noFill/>
                    </a:lnB>
                    <a:solidFill>
                      <a:schemeClr val="bg1">
                        <a:lumMod val="75000"/>
                      </a:schemeClr>
                    </a:solidFill>
                  </a:tcPr>
                </a:tc>
                <a:tc>
                  <a:txBody>
                    <a:bodyPr/>
                    <a:lstStyle/>
                    <a:p>
                      <a:pPr algn="l" fontAlgn="ctr">
                        <a:buNone/>
                      </a:pPr>
                      <a:r>
                        <a:rPr lang="en-US" sz="1800" b="0" i="0" u="none" strike="noStrike" dirty="0">
                          <a:effectLst/>
                          <a:latin typeface="Arial" panose="020B0604020202020204" pitchFamily="34" charset="0"/>
                        </a:rPr>
                        <a:t>Perceived/threat stimulus</a:t>
                      </a:r>
                    </a:p>
                  </a:txBody>
                  <a:tcPr marL="70006" marR="70006" marT="35003" marB="35003" anchor="ctr">
                    <a:lnL>
                      <a:noFill/>
                    </a:lnL>
                    <a:lnR>
                      <a:noFill/>
                    </a:lnR>
                    <a:lnT>
                      <a:noFill/>
                    </a:lnT>
                    <a:lnB>
                      <a:noFill/>
                    </a:lnB>
                    <a:solidFill>
                      <a:schemeClr val="bg1">
                        <a:lumMod val="75000"/>
                      </a:schemeClr>
                    </a:solidFill>
                  </a:tcPr>
                </a:tc>
                <a:extLst>
                  <a:ext uri="{0D108BD9-81ED-4DB2-BD59-A6C34878D82A}">
                    <a16:rowId xmlns:a16="http://schemas.microsoft.com/office/drawing/2014/main" val="2225333428"/>
                  </a:ext>
                </a:extLst>
              </a:tr>
              <a:tr h="518046">
                <a:tc>
                  <a:txBody>
                    <a:bodyPr/>
                    <a:lstStyle/>
                    <a:p>
                      <a:pPr algn="ctr" fontAlgn="ctr">
                        <a:buNone/>
                      </a:pPr>
                      <a:r>
                        <a:rPr lang="en-US" sz="1800" b="1" i="0" u="none" strike="noStrike" dirty="0">
                          <a:effectLst/>
                          <a:latin typeface="Arial" panose="020B0604020202020204" pitchFamily="34" charset="0"/>
                        </a:rPr>
                        <a:t>Structural involvement</a:t>
                      </a:r>
                      <a:endParaRPr lang="en-US" sz="1800" b="0" i="0" u="none" strike="noStrike" dirty="0">
                        <a:effectLst/>
                        <a:latin typeface="Arial" panose="020B0604020202020204" pitchFamily="34" charset="0"/>
                      </a:endParaRPr>
                    </a:p>
                  </a:txBody>
                  <a:tcPr marL="70006" marR="70006" marT="35003" marB="35003" anchor="ctr">
                    <a:lnL>
                      <a:noFill/>
                    </a:lnL>
                    <a:lnR>
                      <a:noFill/>
                    </a:lnR>
                    <a:lnT>
                      <a:noFill/>
                    </a:lnT>
                    <a:lnB>
                      <a:noFill/>
                    </a:lnB>
                    <a:noFill/>
                  </a:tcPr>
                </a:tc>
                <a:tc>
                  <a:txBody>
                    <a:bodyPr/>
                    <a:lstStyle/>
                    <a:p>
                      <a:pPr algn="l" fontAlgn="ctr">
                        <a:buNone/>
                      </a:pPr>
                      <a:r>
                        <a:rPr lang="en-US" sz="1800" b="0" i="0" u="none" strike="noStrike" dirty="0">
                          <a:effectLst/>
                          <a:latin typeface="Arial" panose="020B0604020202020204" pitchFamily="34" charset="0"/>
                        </a:rPr>
                        <a:t>Possible injury to hypothalamus, pituitary, pituitary stalk</a:t>
                      </a:r>
                    </a:p>
                  </a:txBody>
                  <a:tcPr marL="70006" marR="70006" marT="35003" marB="35003" anchor="ctr">
                    <a:lnL>
                      <a:noFill/>
                    </a:lnL>
                    <a:lnR>
                      <a:noFill/>
                    </a:lnR>
                    <a:lnT>
                      <a:noFill/>
                    </a:lnT>
                    <a:lnB>
                      <a:noFill/>
                    </a:lnB>
                    <a:noFill/>
                  </a:tcPr>
                </a:tc>
                <a:tc>
                  <a:txBody>
                    <a:bodyPr/>
                    <a:lstStyle/>
                    <a:p>
                      <a:pPr algn="l" fontAlgn="ctr">
                        <a:buNone/>
                      </a:pPr>
                      <a:r>
                        <a:rPr lang="en-US" sz="1800" b="0" i="0" u="none" strike="noStrike" dirty="0">
                          <a:effectLst/>
                          <a:latin typeface="Arial" panose="020B0604020202020204" pitchFamily="34" charset="0"/>
                        </a:rPr>
                        <a:t>None; functional activation</a:t>
                      </a:r>
                    </a:p>
                  </a:txBody>
                  <a:tcPr marL="70006" marR="70006" marT="35003" marB="35003" anchor="ctr">
                    <a:lnL>
                      <a:noFill/>
                    </a:lnL>
                    <a:lnR>
                      <a:noFill/>
                    </a:lnR>
                    <a:lnT>
                      <a:noFill/>
                    </a:lnT>
                    <a:lnB>
                      <a:noFill/>
                    </a:lnB>
                    <a:noFill/>
                  </a:tcPr>
                </a:tc>
                <a:extLst>
                  <a:ext uri="{0D108BD9-81ED-4DB2-BD59-A6C34878D82A}">
                    <a16:rowId xmlns:a16="http://schemas.microsoft.com/office/drawing/2014/main" val="1810309453"/>
                  </a:ext>
                </a:extLst>
              </a:tr>
              <a:tr h="518046">
                <a:tc>
                  <a:txBody>
                    <a:bodyPr/>
                    <a:lstStyle/>
                    <a:p>
                      <a:pPr algn="ctr" fontAlgn="ctr">
                        <a:buNone/>
                      </a:pPr>
                      <a:r>
                        <a:rPr lang="en-US" sz="1800" b="1" i="0" u="none" strike="noStrike" dirty="0">
                          <a:effectLst/>
                          <a:latin typeface="Arial" panose="020B0604020202020204" pitchFamily="34" charset="0"/>
                        </a:rPr>
                        <a:t>Acute cortisol pattern</a:t>
                      </a:r>
                      <a:endParaRPr lang="en-US" sz="1800" b="0" i="0" u="none" strike="noStrike" dirty="0">
                        <a:effectLst/>
                        <a:latin typeface="Arial" panose="020B0604020202020204" pitchFamily="34" charset="0"/>
                      </a:endParaRPr>
                    </a:p>
                  </a:txBody>
                  <a:tcPr marL="70006" marR="70006" marT="35003" marB="35003" anchor="ctr">
                    <a:lnL>
                      <a:noFill/>
                    </a:lnL>
                    <a:lnR>
                      <a:noFill/>
                    </a:lnR>
                    <a:lnT>
                      <a:noFill/>
                    </a:lnT>
                    <a:lnB>
                      <a:noFill/>
                    </a:lnB>
                    <a:solidFill>
                      <a:schemeClr val="bg1">
                        <a:lumMod val="75000"/>
                      </a:schemeClr>
                    </a:solidFill>
                  </a:tcPr>
                </a:tc>
                <a:tc>
                  <a:txBody>
                    <a:bodyPr/>
                    <a:lstStyle/>
                    <a:p>
                      <a:pPr algn="l" fontAlgn="ctr">
                        <a:buNone/>
                      </a:pPr>
                      <a:r>
                        <a:rPr lang="en-US" sz="1800" b="0" i="0" u="none" strike="noStrike" dirty="0">
                          <a:effectLst/>
                          <a:latin typeface="Arial" panose="020B0604020202020204" pitchFamily="34" charset="0"/>
                        </a:rPr>
                        <a:t>May have modest or blunted surge if HPA damaged; or normal/high early</a:t>
                      </a:r>
                    </a:p>
                  </a:txBody>
                  <a:tcPr marL="70006" marR="70006" marT="35003" marB="35003" anchor="ctr">
                    <a:lnL>
                      <a:noFill/>
                    </a:lnL>
                    <a:lnR>
                      <a:noFill/>
                    </a:lnR>
                    <a:lnT>
                      <a:noFill/>
                    </a:lnT>
                    <a:lnB>
                      <a:noFill/>
                    </a:lnB>
                    <a:solidFill>
                      <a:schemeClr val="bg1">
                        <a:lumMod val="75000"/>
                      </a:schemeClr>
                    </a:solidFill>
                  </a:tcPr>
                </a:tc>
                <a:tc>
                  <a:txBody>
                    <a:bodyPr/>
                    <a:lstStyle/>
                    <a:p>
                      <a:pPr algn="l" fontAlgn="ctr">
                        <a:buNone/>
                      </a:pPr>
                      <a:r>
                        <a:rPr lang="en-US" sz="1800" b="0" i="0" u="none" strike="noStrike" dirty="0">
                          <a:effectLst/>
                          <a:latin typeface="Arial" panose="020B0604020202020204" pitchFamily="34" charset="0"/>
                        </a:rPr>
                        <a:t>Typically robust surge</a:t>
                      </a:r>
                    </a:p>
                  </a:txBody>
                  <a:tcPr marL="70006" marR="70006" marT="35003" marB="35003" anchor="ctr">
                    <a:lnL>
                      <a:noFill/>
                    </a:lnL>
                    <a:lnR>
                      <a:noFill/>
                    </a:lnR>
                    <a:lnT>
                      <a:noFill/>
                    </a:lnT>
                    <a:lnB>
                      <a:noFill/>
                    </a:lnB>
                    <a:solidFill>
                      <a:schemeClr val="bg1">
                        <a:lumMod val="75000"/>
                      </a:schemeClr>
                    </a:solidFill>
                  </a:tcPr>
                </a:tc>
                <a:extLst>
                  <a:ext uri="{0D108BD9-81ED-4DB2-BD59-A6C34878D82A}">
                    <a16:rowId xmlns:a16="http://schemas.microsoft.com/office/drawing/2014/main" val="3428693938"/>
                  </a:ext>
                </a:extLst>
              </a:tr>
              <a:tr h="728064">
                <a:tc>
                  <a:txBody>
                    <a:bodyPr/>
                    <a:lstStyle/>
                    <a:p>
                      <a:pPr algn="ctr" fontAlgn="ctr">
                        <a:buNone/>
                      </a:pPr>
                      <a:r>
                        <a:rPr lang="en-US" sz="1800" b="1" i="0" u="none" strike="noStrike" dirty="0">
                          <a:effectLst/>
                          <a:latin typeface="Arial" panose="020B0604020202020204" pitchFamily="34" charset="0"/>
                        </a:rPr>
                        <a:t>Chronic pattern</a:t>
                      </a:r>
                      <a:endParaRPr lang="en-US" sz="1800" b="0" i="0" u="none" strike="noStrike" dirty="0">
                        <a:effectLst/>
                        <a:latin typeface="Arial" panose="020B0604020202020204" pitchFamily="34" charset="0"/>
                      </a:endParaRPr>
                    </a:p>
                  </a:txBody>
                  <a:tcPr marL="70006" marR="70006" marT="35003" marB="35003" anchor="ctr">
                    <a:lnL>
                      <a:noFill/>
                    </a:lnL>
                    <a:lnR>
                      <a:noFill/>
                    </a:lnR>
                    <a:lnT>
                      <a:noFill/>
                    </a:lnT>
                    <a:lnB>
                      <a:noFill/>
                    </a:lnB>
                    <a:noFill/>
                  </a:tcPr>
                </a:tc>
                <a:tc>
                  <a:txBody>
                    <a:bodyPr/>
                    <a:lstStyle/>
                    <a:p>
                      <a:pPr algn="l" fontAlgn="ctr">
                        <a:buNone/>
                      </a:pPr>
                      <a:r>
                        <a:rPr lang="en-US" sz="1800" b="0" i="0" u="none" strike="noStrike">
                          <a:effectLst/>
                          <a:latin typeface="Arial" panose="020B0604020202020204" pitchFamily="34" charset="0"/>
                        </a:rPr>
                        <a:t>Risk of hypocortisolism (secondary adrenal insufficiency), flattened diurnal curve</a:t>
                      </a:r>
                    </a:p>
                  </a:txBody>
                  <a:tcPr marL="70006" marR="70006" marT="35003" marB="35003" anchor="ctr">
                    <a:lnL>
                      <a:noFill/>
                    </a:lnL>
                    <a:lnR>
                      <a:noFill/>
                    </a:lnR>
                    <a:lnT>
                      <a:noFill/>
                    </a:lnT>
                    <a:lnB>
                      <a:noFill/>
                    </a:lnB>
                    <a:noFill/>
                  </a:tcPr>
                </a:tc>
                <a:tc>
                  <a:txBody>
                    <a:bodyPr/>
                    <a:lstStyle/>
                    <a:p>
                      <a:pPr algn="l" fontAlgn="ctr">
                        <a:buNone/>
                      </a:pPr>
                      <a:r>
                        <a:rPr lang="en-US" sz="1800" b="0" i="0" u="none" strike="noStrike" dirty="0">
                          <a:effectLst/>
                          <a:latin typeface="Arial" panose="020B0604020202020204" pitchFamily="34" charset="0"/>
                        </a:rPr>
                        <a:t>Usually normalizes unless stress is prolonged → risk of hypercortisolism then downregulation</a:t>
                      </a:r>
                    </a:p>
                  </a:txBody>
                  <a:tcPr marL="70006" marR="70006" marT="35003" marB="35003" anchor="ctr">
                    <a:lnL>
                      <a:noFill/>
                    </a:lnL>
                    <a:lnR>
                      <a:noFill/>
                    </a:lnR>
                    <a:lnT>
                      <a:noFill/>
                    </a:lnT>
                    <a:lnB>
                      <a:noFill/>
                    </a:lnB>
                    <a:noFill/>
                  </a:tcPr>
                </a:tc>
                <a:extLst>
                  <a:ext uri="{0D108BD9-81ED-4DB2-BD59-A6C34878D82A}">
                    <a16:rowId xmlns:a16="http://schemas.microsoft.com/office/drawing/2014/main" val="2147501856"/>
                  </a:ext>
                </a:extLst>
              </a:tr>
              <a:tr h="518046">
                <a:tc>
                  <a:txBody>
                    <a:bodyPr/>
                    <a:lstStyle/>
                    <a:p>
                      <a:pPr algn="ctr" fontAlgn="ctr">
                        <a:buNone/>
                      </a:pPr>
                      <a:r>
                        <a:rPr lang="en-US" sz="1800" b="1" i="0" u="none" strike="noStrike" dirty="0">
                          <a:effectLst/>
                          <a:latin typeface="Arial" panose="020B0604020202020204" pitchFamily="34" charset="0"/>
                        </a:rPr>
                        <a:t>Feedback loop</a:t>
                      </a:r>
                      <a:endParaRPr lang="en-US" sz="1800" b="0" i="0" u="none" strike="noStrike" dirty="0">
                        <a:effectLst/>
                        <a:latin typeface="Arial" panose="020B0604020202020204" pitchFamily="34" charset="0"/>
                      </a:endParaRPr>
                    </a:p>
                  </a:txBody>
                  <a:tcPr marL="70006" marR="70006" marT="35003" marB="35003" anchor="ctr">
                    <a:lnL>
                      <a:noFill/>
                    </a:lnL>
                    <a:lnR>
                      <a:noFill/>
                    </a:lnR>
                    <a:lnT>
                      <a:noFill/>
                    </a:lnT>
                    <a:lnB>
                      <a:noFill/>
                    </a:lnB>
                    <a:solidFill>
                      <a:schemeClr val="bg1">
                        <a:lumMod val="75000"/>
                      </a:schemeClr>
                    </a:solidFill>
                  </a:tcPr>
                </a:tc>
                <a:tc>
                  <a:txBody>
                    <a:bodyPr/>
                    <a:lstStyle/>
                    <a:p>
                      <a:pPr algn="l" fontAlgn="ctr">
                        <a:buNone/>
                      </a:pPr>
                      <a:r>
                        <a:rPr lang="en-US" sz="1800" b="0" i="0" u="none" strike="noStrike" dirty="0">
                          <a:effectLst/>
                          <a:latin typeface="Arial" panose="020B0604020202020204" pitchFamily="34" charset="0"/>
                        </a:rPr>
                        <a:t>May be impaired structurally (injury to CRH/ACTH pathways)</a:t>
                      </a:r>
                    </a:p>
                  </a:txBody>
                  <a:tcPr marL="70006" marR="70006" marT="35003" marB="35003" anchor="ctr">
                    <a:lnL>
                      <a:noFill/>
                    </a:lnL>
                    <a:lnR>
                      <a:noFill/>
                    </a:lnR>
                    <a:lnT>
                      <a:noFill/>
                    </a:lnT>
                    <a:lnB>
                      <a:noFill/>
                    </a:lnB>
                    <a:solidFill>
                      <a:schemeClr val="bg1">
                        <a:lumMod val="75000"/>
                      </a:schemeClr>
                    </a:solidFill>
                  </a:tcPr>
                </a:tc>
                <a:tc>
                  <a:txBody>
                    <a:bodyPr/>
                    <a:lstStyle/>
                    <a:p>
                      <a:pPr algn="l" fontAlgn="ctr">
                        <a:buNone/>
                      </a:pPr>
                      <a:r>
                        <a:rPr lang="en-US" sz="1800" b="0" i="0" u="none" strike="noStrike" dirty="0">
                          <a:effectLst/>
                          <a:latin typeface="Arial" panose="020B0604020202020204" pitchFamily="34" charset="0"/>
                        </a:rPr>
                        <a:t>May be impaired transiently due to hippocampal feedback inhibition</a:t>
                      </a:r>
                    </a:p>
                  </a:txBody>
                  <a:tcPr marL="70006" marR="70006" marT="35003" marB="35003" anchor="ctr">
                    <a:lnL>
                      <a:noFill/>
                    </a:lnL>
                    <a:lnR>
                      <a:noFill/>
                    </a:lnR>
                    <a:lnT>
                      <a:noFill/>
                    </a:lnT>
                    <a:lnB>
                      <a:noFill/>
                    </a:lnB>
                    <a:solidFill>
                      <a:schemeClr val="bg1">
                        <a:lumMod val="75000"/>
                      </a:schemeClr>
                    </a:solidFill>
                  </a:tcPr>
                </a:tc>
                <a:extLst>
                  <a:ext uri="{0D108BD9-81ED-4DB2-BD59-A6C34878D82A}">
                    <a16:rowId xmlns:a16="http://schemas.microsoft.com/office/drawing/2014/main" val="2760955798"/>
                  </a:ext>
                </a:extLst>
              </a:tr>
              <a:tr h="518046">
                <a:tc>
                  <a:txBody>
                    <a:bodyPr/>
                    <a:lstStyle/>
                    <a:p>
                      <a:pPr algn="ctr" fontAlgn="ctr">
                        <a:buNone/>
                      </a:pPr>
                      <a:r>
                        <a:rPr lang="en-US" sz="1800" b="1" i="0" u="none" strike="noStrike" dirty="0">
                          <a:effectLst/>
                          <a:latin typeface="Arial" panose="020B0604020202020204" pitchFamily="34" charset="0"/>
                        </a:rPr>
                        <a:t>Associated risks</a:t>
                      </a:r>
                      <a:endParaRPr lang="en-US" sz="1800" b="0" i="0" u="none" strike="noStrike" dirty="0">
                        <a:effectLst/>
                        <a:latin typeface="Arial" panose="020B0604020202020204" pitchFamily="34" charset="0"/>
                      </a:endParaRPr>
                    </a:p>
                  </a:txBody>
                  <a:tcPr marL="70006" marR="70006" marT="35003" marB="35003" anchor="ctr">
                    <a:lnL>
                      <a:noFill/>
                    </a:lnL>
                    <a:lnR>
                      <a:noFill/>
                    </a:lnR>
                    <a:lnT>
                      <a:noFill/>
                    </a:lnT>
                    <a:lnB>
                      <a:noFill/>
                    </a:lnB>
                    <a:noFill/>
                  </a:tcPr>
                </a:tc>
                <a:tc>
                  <a:txBody>
                    <a:bodyPr/>
                    <a:lstStyle/>
                    <a:p>
                      <a:pPr algn="l" fontAlgn="ctr">
                        <a:buNone/>
                      </a:pPr>
                      <a:r>
                        <a:rPr lang="en-US" sz="1800" b="0" i="0" u="none" strike="noStrike">
                          <a:effectLst/>
                          <a:latin typeface="Arial" panose="020B0604020202020204" pitchFamily="34" charset="0"/>
                        </a:rPr>
                        <a:t>Pituitary hormone deficiencies, fatigue, cognitive slowing</a:t>
                      </a:r>
                    </a:p>
                  </a:txBody>
                  <a:tcPr marL="70006" marR="70006" marT="35003" marB="35003" anchor="ctr">
                    <a:lnL>
                      <a:noFill/>
                    </a:lnL>
                    <a:lnR>
                      <a:noFill/>
                    </a:lnR>
                    <a:lnT>
                      <a:noFill/>
                    </a:lnT>
                    <a:lnB>
                      <a:noFill/>
                    </a:lnB>
                    <a:noFill/>
                  </a:tcPr>
                </a:tc>
                <a:tc>
                  <a:txBody>
                    <a:bodyPr/>
                    <a:lstStyle/>
                    <a:p>
                      <a:pPr algn="l" fontAlgn="ctr">
                        <a:buNone/>
                      </a:pPr>
                      <a:r>
                        <a:rPr lang="en-US" sz="1800" b="0" i="0" u="none" strike="noStrike" dirty="0">
                          <a:effectLst/>
                          <a:latin typeface="Arial" panose="020B0604020202020204" pitchFamily="34" charset="0"/>
                        </a:rPr>
                        <a:t>Anxiety, intrusive memories, hypervigilance</a:t>
                      </a:r>
                    </a:p>
                  </a:txBody>
                  <a:tcPr marL="70006" marR="70006" marT="35003" marB="35003" anchor="ctr">
                    <a:lnL>
                      <a:noFill/>
                    </a:lnL>
                    <a:lnR>
                      <a:noFill/>
                    </a:lnR>
                    <a:lnT>
                      <a:noFill/>
                    </a:lnT>
                    <a:lnB>
                      <a:noFill/>
                    </a:lnB>
                    <a:noFill/>
                  </a:tcPr>
                </a:tc>
                <a:extLst>
                  <a:ext uri="{0D108BD9-81ED-4DB2-BD59-A6C34878D82A}">
                    <a16:rowId xmlns:a16="http://schemas.microsoft.com/office/drawing/2014/main" val="1706275061"/>
                  </a:ext>
                </a:extLst>
              </a:tr>
            </a:tbl>
          </a:graphicData>
        </a:graphic>
      </p:graphicFrame>
    </p:spTree>
    <p:extLst>
      <p:ext uri="{BB962C8B-B14F-4D97-AF65-F5344CB8AC3E}">
        <p14:creationId xmlns:p14="http://schemas.microsoft.com/office/powerpoint/2010/main" val="423006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62" name="Rectangle 2766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3C3A96-7C59-E33B-BB55-524FFFE470F9}"/>
              </a:ext>
            </a:extLst>
          </p:cNvPr>
          <p:cNvSpPr>
            <a:spLocks noGrp="1"/>
          </p:cNvSpPr>
          <p:nvPr>
            <p:ph type="title"/>
          </p:nvPr>
        </p:nvSpPr>
        <p:spPr>
          <a:xfrm>
            <a:off x="640080" y="914399"/>
            <a:ext cx="10847494" cy="1171069"/>
          </a:xfrm>
        </p:spPr>
        <p:txBody>
          <a:bodyPr anchor="t">
            <a:normAutofit/>
          </a:bodyPr>
          <a:lstStyle/>
          <a:p>
            <a:r>
              <a:rPr lang="en-US" dirty="0"/>
              <a:t>Bottom Line</a:t>
            </a:r>
          </a:p>
        </p:txBody>
      </p:sp>
      <p:pic>
        <p:nvPicPr>
          <p:cNvPr id="27652" name="Picture 4" descr="Stress and traumatic brain injury: An inherent bi-directional relationship  with temporal and synergistic complexities - ScienceDirect">
            <a:extLst>
              <a:ext uri="{FF2B5EF4-FFF2-40B4-BE49-F238E27FC236}">
                <a16:creationId xmlns:a16="http://schemas.microsoft.com/office/drawing/2014/main" id="{F91046B3-5D5A-DE75-359B-8E2AF9DF40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864" y="2079321"/>
            <a:ext cx="6459072" cy="37139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B943F5-7408-E492-F70F-26572A674CC7}"/>
              </a:ext>
            </a:extLst>
          </p:cNvPr>
          <p:cNvSpPr>
            <a:spLocks noGrp="1"/>
          </p:cNvSpPr>
          <p:nvPr>
            <p:ph idx="1"/>
          </p:nvPr>
        </p:nvSpPr>
        <p:spPr>
          <a:xfrm>
            <a:off x="6526060" y="585215"/>
            <a:ext cx="4952708" cy="5431531"/>
          </a:xfrm>
        </p:spPr>
        <p:txBody>
          <a:bodyPr anchor="t">
            <a:noAutofit/>
          </a:bodyPr>
          <a:lstStyle/>
          <a:p>
            <a:pPr>
              <a:lnSpc>
                <a:spcPct val="110000"/>
              </a:lnSpc>
            </a:pPr>
            <a:r>
              <a:rPr lang="en-US" dirty="0"/>
              <a:t>In </a:t>
            </a:r>
            <a:r>
              <a:rPr lang="en-US" b="1" dirty="0" err="1"/>
              <a:t>mTBI</a:t>
            </a:r>
            <a:r>
              <a:rPr lang="en-US" dirty="0"/>
              <a:t>, HPA axis changes are often due to </a:t>
            </a:r>
            <a:r>
              <a:rPr lang="en-US" i="1" dirty="0"/>
              <a:t>physical disruption or damage</a:t>
            </a:r>
            <a:r>
              <a:rPr lang="en-US" dirty="0"/>
              <a:t> to hypothalamic-pituitary structures, potentially leading to chronic </a:t>
            </a:r>
            <a:r>
              <a:rPr lang="en-US" b="1" dirty="0"/>
              <a:t>hypo</a:t>
            </a:r>
            <a:r>
              <a:rPr lang="en-US" dirty="0"/>
              <a:t>function.</a:t>
            </a:r>
          </a:p>
          <a:p>
            <a:pPr>
              <a:lnSpc>
                <a:spcPct val="110000"/>
              </a:lnSpc>
            </a:pPr>
            <a:r>
              <a:rPr lang="en-US" dirty="0"/>
              <a:t>In </a:t>
            </a:r>
            <a:r>
              <a:rPr lang="en-US" b="1" dirty="0"/>
              <a:t>ASR</a:t>
            </a:r>
            <a:r>
              <a:rPr lang="en-US" dirty="0"/>
              <a:t>, the HPA axis is </a:t>
            </a:r>
            <a:r>
              <a:rPr lang="en-US" i="1" dirty="0"/>
              <a:t>intact</a:t>
            </a:r>
            <a:r>
              <a:rPr lang="en-US" dirty="0"/>
              <a:t> and </a:t>
            </a:r>
            <a:r>
              <a:rPr lang="en-US" b="1" dirty="0"/>
              <a:t>hyperactivated</a:t>
            </a:r>
            <a:r>
              <a:rPr lang="en-US" dirty="0"/>
              <a:t> acutely by psychological threat, typically resolving once the stressor ends.</a:t>
            </a:r>
          </a:p>
          <a:p>
            <a:pPr>
              <a:lnSpc>
                <a:spcPct val="110000"/>
              </a:lnSpc>
            </a:pPr>
            <a:r>
              <a:rPr lang="en-US" dirty="0"/>
              <a:t>Both conditions can produce overlapping symptoms, but the </a:t>
            </a:r>
            <a:r>
              <a:rPr lang="en-US" b="1" dirty="0"/>
              <a:t>time course</a:t>
            </a:r>
            <a:r>
              <a:rPr lang="en-US" dirty="0"/>
              <a:t>, </a:t>
            </a:r>
            <a:r>
              <a:rPr lang="en-US" b="1" dirty="0"/>
              <a:t>mechanism</a:t>
            </a:r>
            <a:r>
              <a:rPr lang="en-US" dirty="0"/>
              <a:t>, and </a:t>
            </a:r>
            <a:r>
              <a:rPr lang="en-US" b="1" dirty="0"/>
              <a:t>risk of long-term endocrine dysfunction</a:t>
            </a:r>
            <a:r>
              <a:rPr lang="en-US" dirty="0"/>
              <a:t> differ substantially.</a:t>
            </a:r>
          </a:p>
          <a:p>
            <a:pPr>
              <a:lnSpc>
                <a:spcPct val="110000"/>
              </a:lnSpc>
            </a:pPr>
            <a:endParaRPr lang="en-US" dirty="0"/>
          </a:p>
        </p:txBody>
      </p:sp>
      <p:cxnSp>
        <p:nvCxnSpPr>
          <p:cNvPr id="27664" name="Straight Connector 2766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1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omputer Generated Lights">
            <a:extLst>
              <a:ext uri="{FF2B5EF4-FFF2-40B4-BE49-F238E27FC236}">
                <a16:creationId xmlns:a16="http://schemas.microsoft.com/office/drawing/2014/main" id="{24EF9864-5902-99A5-8997-AF46647A68A2}"/>
              </a:ext>
            </a:extLst>
          </p:cNvPr>
          <p:cNvPicPr>
            <a:picLocks noChangeAspect="1"/>
          </p:cNvPicPr>
          <p:nvPr/>
        </p:nvPicPr>
        <p:blipFill>
          <a:blip r:embed="rId2"/>
          <a:srcRect t="11993" b="11993"/>
          <a:stretch>
            <a:fillRect/>
          </a:stretch>
        </p:blipFill>
        <p:spPr>
          <a:xfrm>
            <a:off x="20" y="10"/>
            <a:ext cx="12191980" cy="6857990"/>
          </a:xfrm>
          <a:prstGeom prst="rect">
            <a:avLst/>
          </a:prstGeom>
        </p:spPr>
      </p:pic>
      <p:sp useBgFill="1">
        <p:nvSpPr>
          <p:cNvPr id="38" name="Rectangle 37">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60C84-6DF4-F452-00BE-9649CCA7ADB0}"/>
              </a:ext>
            </a:extLst>
          </p:cNvPr>
          <p:cNvSpPr>
            <a:spLocks noGrp="1"/>
          </p:cNvSpPr>
          <p:nvPr>
            <p:ph type="title"/>
          </p:nvPr>
        </p:nvSpPr>
        <p:spPr>
          <a:xfrm>
            <a:off x="1049451" y="1352492"/>
            <a:ext cx="4665540" cy="1143000"/>
          </a:xfrm>
        </p:spPr>
        <p:txBody>
          <a:bodyPr anchor="t">
            <a:normAutofit/>
          </a:bodyPr>
          <a:lstStyle/>
          <a:p>
            <a:pPr>
              <a:lnSpc>
                <a:spcPct val="90000"/>
              </a:lnSpc>
            </a:pPr>
            <a:r>
              <a:rPr lang="en-US" sz="3600" dirty="0"/>
              <a:t>Why This Matters</a:t>
            </a:r>
          </a:p>
        </p:txBody>
      </p:sp>
      <p:cxnSp>
        <p:nvCxnSpPr>
          <p:cNvPr id="36" name="Straight Connector 3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9FA901-78BE-186C-FDB7-891B00BFE6BE}"/>
              </a:ext>
            </a:extLst>
          </p:cNvPr>
          <p:cNvSpPr>
            <a:spLocks noGrp="1"/>
          </p:cNvSpPr>
          <p:nvPr>
            <p:ph idx="1"/>
          </p:nvPr>
        </p:nvSpPr>
        <p:spPr>
          <a:xfrm>
            <a:off x="609609" y="2662356"/>
            <a:ext cx="5486386" cy="3057911"/>
          </a:xfrm>
        </p:spPr>
        <p:txBody>
          <a:bodyPr>
            <a:noAutofit/>
          </a:bodyPr>
          <a:lstStyle/>
          <a:p>
            <a:pPr>
              <a:lnSpc>
                <a:spcPct val="110000"/>
              </a:lnSpc>
            </a:pPr>
            <a:r>
              <a:rPr lang="en-US" dirty="0"/>
              <a:t>Both Acute Stress Reactions and minor TBI are </a:t>
            </a:r>
            <a:r>
              <a:rPr lang="en-US" b="1" dirty="0"/>
              <a:t>common in combat</a:t>
            </a:r>
            <a:r>
              <a:rPr lang="en-US" dirty="0"/>
              <a:t> (blast exposure, high stress)</a:t>
            </a:r>
          </a:p>
          <a:p>
            <a:pPr>
              <a:lnSpc>
                <a:spcPct val="110000"/>
              </a:lnSpc>
            </a:pPr>
            <a:r>
              <a:rPr lang="en-US" dirty="0"/>
              <a:t>Symptoms overlap → misdiagnosis leads to:</a:t>
            </a:r>
          </a:p>
          <a:p>
            <a:pPr lvl="1">
              <a:lnSpc>
                <a:spcPct val="110000"/>
              </a:lnSpc>
            </a:pPr>
            <a:r>
              <a:rPr lang="en-US" sz="2000" b="1" dirty="0"/>
              <a:t>Unnecessary evacuation</a:t>
            </a:r>
            <a:r>
              <a:rPr lang="en-US" sz="2000" dirty="0"/>
              <a:t> (hurts readiness)</a:t>
            </a:r>
          </a:p>
          <a:p>
            <a:pPr lvl="1">
              <a:lnSpc>
                <a:spcPct val="110000"/>
              </a:lnSpc>
            </a:pPr>
            <a:r>
              <a:rPr lang="en-US" sz="2000" b="1" dirty="0"/>
              <a:t>Missed treatment</a:t>
            </a:r>
            <a:r>
              <a:rPr lang="en-US" sz="2000" dirty="0"/>
              <a:t> (risk to soldier + unit).</a:t>
            </a:r>
          </a:p>
          <a:p>
            <a:pPr>
              <a:lnSpc>
                <a:spcPct val="110000"/>
              </a:lnSpc>
            </a:pPr>
            <a:r>
              <a:rPr lang="en-US" dirty="0"/>
              <a:t>Providers are often the </a:t>
            </a:r>
            <a:r>
              <a:rPr lang="en-US" b="1" dirty="0"/>
              <a:t>first and only line</a:t>
            </a:r>
            <a:r>
              <a:rPr lang="en-US" dirty="0"/>
              <a:t> of assessment</a:t>
            </a:r>
          </a:p>
          <a:p>
            <a:pPr>
              <a:lnSpc>
                <a:spcPct val="110000"/>
              </a:lnSpc>
            </a:pPr>
            <a:endParaRPr lang="en-US" dirty="0"/>
          </a:p>
        </p:txBody>
      </p:sp>
    </p:spTree>
    <p:extLst>
      <p:ext uri="{BB962C8B-B14F-4D97-AF65-F5344CB8AC3E}">
        <p14:creationId xmlns:p14="http://schemas.microsoft.com/office/powerpoint/2010/main" val="72538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1EE30-F4ED-6020-4272-CBA0E84E04BF}"/>
              </a:ext>
            </a:extLst>
          </p:cNvPr>
          <p:cNvSpPr>
            <a:spLocks noGrp="1"/>
          </p:cNvSpPr>
          <p:nvPr>
            <p:ph type="title"/>
          </p:nvPr>
        </p:nvSpPr>
        <p:spPr>
          <a:xfrm>
            <a:off x="7269904" y="914400"/>
            <a:ext cx="4261104" cy="1097280"/>
          </a:xfrm>
        </p:spPr>
        <p:txBody>
          <a:bodyPr anchor="t">
            <a:normAutofit/>
          </a:bodyPr>
          <a:lstStyle/>
          <a:p>
            <a:pPr>
              <a:lnSpc>
                <a:spcPct val="90000"/>
              </a:lnSpc>
            </a:pPr>
            <a:r>
              <a:rPr lang="en-US" sz="3600"/>
              <a:t>Rapid Field Assessment</a:t>
            </a:r>
          </a:p>
        </p:txBody>
      </p:sp>
      <p:pic>
        <p:nvPicPr>
          <p:cNvPr id="3074" name="Picture 2" descr="DVIDS - News - Immediate Testing: How the Military Evaluates Risk For Brain  Injuries">
            <a:extLst>
              <a:ext uri="{FF2B5EF4-FFF2-40B4-BE49-F238E27FC236}">
                <a16:creationId xmlns:a16="http://schemas.microsoft.com/office/drawing/2014/main" id="{17003D56-326B-959A-E737-AE9ECA87D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22" r="19218" b="-1"/>
          <a:stretch>
            <a:fillRect/>
          </a:stretch>
        </p:blipFill>
        <p:spPr bwMode="auto">
          <a:xfrm>
            <a:off x="-1" y="914399"/>
            <a:ext cx="6657255" cy="5353523"/>
          </a:xfrm>
          <a:prstGeom prst="rect">
            <a:avLst/>
          </a:prstGeom>
          <a:noFill/>
          <a:extLst>
            <a:ext uri="{909E8E84-426E-40DD-AFC4-6F175D3DCCD1}">
              <a14:hiddenFill xmlns:a14="http://schemas.microsoft.com/office/drawing/2010/main">
                <a:solidFill>
                  <a:srgbClr val="FFFFFF"/>
                </a:solidFill>
              </a14:hiddenFill>
            </a:ext>
          </a:extLst>
        </p:spPr>
      </p:pic>
      <p:cxnSp>
        <p:nvCxnSpPr>
          <p:cNvPr id="3084" name="Straight Connector 308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5CB5CE-1398-9687-33C7-B28C41C4E7C9}"/>
              </a:ext>
            </a:extLst>
          </p:cNvPr>
          <p:cNvSpPr>
            <a:spLocks noGrp="1"/>
          </p:cNvSpPr>
          <p:nvPr>
            <p:ph idx="1"/>
          </p:nvPr>
        </p:nvSpPr>
        <p:spPr>
          <a:xfrm>
            <a:off x="6770914" y="2176036"/>
            <a:ext cx="5301343" cy="4121887"/>
          </a:xfrm>
        </p:spPr>
        <p:txBody>
          <a:bodyPr>
            <a:noAutofit/>
          </a:bodyPr>
          <a:lstStyle/>
          <a:p>
            <a:pPr>
              <a:lnSpc>
                <a:spcPct val="110000"/>
              </a:lnSpc>
            </a:pPr>
            <a:r>
              <a:rPr lang="en-US" sz="2400" b="1" dirty="0"/>
              <a:t>MACE 2</a:t>
            </a:r>
            <a:r>
              <a:rPr lang="en-US" sz="2400" dirty="0"/>
              <a:t> (Military Acute Concussion Evaluation) → for suspected </a:t>
            </a:r>
            <a:r>
              <a:rPr lang="en-US" sz="2400" dirty="0" err="1"/>
              <a:t>mTBI</a:t>
            </a:r>
            <a:r>
              <a:rPr lang="en-US" sz="2400" dirty="0"/>
              <a:t>.</a:t>
            </a:r>
          </a:p>
          <a:p>
            <a:pPr>
              <a:lnSpc>
                <a:spcPct val="110000"/>
              </a:lnSpc>
            </a:pPr>
            <a:r>
              <a:rPr lang="en-US" sz="2400" b="1" dirty="0"/>
              <a:t>ASR indicators</a:t>
            </a:r>
            <a:r>
              <a:rPr lang="en-US" sz="2400" dirty="0"/>
              <a:t> → hyperventilation, sobbing, freezing, acute fear.</a:t>
            </a:r>
          </a:p>
          <a:p>
            <a:pPr>
              <a:lnSpc>
                <a:spcPct val="110000"/>
              </a:lnSpc>
            </a:pPr>
            <a:r>
              <a:rPr lang="en-US" sz="2400" dirty="0"/>
              <a:t>Quick triage questions:</a:t>
            </a:r>
          </a:p>
          <a:p>
            <a:pPr lvl="1">
              <a:lnSpc>
                <a:spcPct val="110000"/>
              </a:lnSpc>
            </a:pPr>
            <a:r>
              <a:rPr lang="en-US" sz="2000" dirty="0"/>
              <a:t>Was there </a:t>
            </a:r>
            <a:r>
              <a:rPr lang="en-US" sz="2000" b="1" dirty="0"/>
              <a:t>blast/head trauma</a:t>
            </a:r>
            <a:r>
              <a:rPr lang="en-US" sz="2000" dirty="0"/>
              <a:t>?</a:t>
            </a:r>
          </a:p>
          <a:p>
            <a:pPr lvl="1">
              <a:lnSpc>
                <a:spcPct val="110000"/>
              </a:lnSpc>
            </a:pPr>
            <a:r>
              <a:rPr lang="en-US" sz="2000" dirty="0"/>
              <a:t>Was there </a:t>
            </a:r>
            <a:r>
              <a:rPr lang="en-US" sz="2000" b="1" dirty="0"/>
              <a:t>loss of consciousness or amnesia</a:t>
            </a:r>
            <a:r>
              <a:rPr lang="en-US" sz="2000" dirty="0"/>
              <a:t>?</a:t>
            </a:r>
          </a:p>
          <a:p>
            <a:pPr lvl="1">
              <a:lnSpc>
                <a:spcPct val="110000"/>
              </a:lnSpc>
            </a:pPr>
            <a:r>
              <a:rPr lang="en-US" sz="2000" dirty="0"/>
              <a:t>Are symptoms primarily </a:t>
            </a:r>
            <a:r>
              <a:rPr lang="en-US" sz="2000" b="1" dirty="0"/>
              <a:t>emotional/physiological arousal</a:t>
            </a:r>
            <a:r>
              <a:rPr lang="en-US" sz="2000" dirty="0"/>
              <a:t> (ASR) or </a:t>
            </a:r>
            <a:r>
              <a:rPr lang="en-US" sz="2000" b="1" dirty="0"/>
              <a:t>neurological</a:t>
            </a:r>
            <a:r>
              <a:rPr lang="en-US" sz="2000" dirty="0"/>
              <a:t> (</a:t>
            </a:r>
            <a:r>
              <a:rPr lang="en-US" sz="2000" dirty="0" err="1"/>
              <a:t>mTBI</a:t>
            </a:r>
            <a:r>
              <a:rPr lang="en-US" sz="2000" dirty="0"/>
              <a:t>)?</a:t>
            </a:r>
          </a:p>
          <a:p>
            <a:pPr>
              <a:lnSpc>
                <a:spcPct val="110000"/>
              </a:lnSpc>
            </a:pPr>
            <a:endParaRPr lang="en-US" sz="2400" dirty="0"/>
          </a:p>
        </p:txBody>
      </p:sp>
    </p:spTree>
    <p:extLst>
      <p:ext uri="{BB962C8B-B14F-4D97-AF65-F5344CB8AC3E}">
        <p14:creationId xmlns:p14="http://schemas.microsoft.com/office/powerpoint/2010/main" val="361936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176C-422E-D558-48B1-ED6946488A5D}"/>
              </a:ext>
            </a:extLst>
          </p:cNvPr>
          <p:cNvSpPr>
            <a:spLocks noGrp="1"/>
          </p:cNvSpPr>
          <p:nvPr>
            <p:ph type="title"/>
          </p:nvPr>
        </p:nvSpPr>
        <p:spPr>
          <a:xfrm>
            <a:off x="640079" y="1371601"/>
            <a:ext cx="10890929" cy="1097280"/>
          </a:xfrm>
        </p:spPr>
        <p:txBody>
          <a:bodyPr>
            <a:normAutofit/>
          </a:bodyPr>
          <a:lstStyle/>
          <a:p>
            <a:r>
              <a:rPr lang="en-US" dirty="0"/>
              <a:t>MACE 2 Exam</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7E05EC0-D1BE-C0D3-EF43-E5607ED5B6FE}"/>
              </a:ext>
            </a:extLst>
          </p:cNvPr>
          <p:cNvGraphicFramePr>
            <a:graphicFrameLocks noGrp="1"/>
          </p:cNvGraphicFramePr>
          <p:nvPr>
            <p:ph idx="1"/>
            <p:extLst>
              <p:ext uri="{D42A27DB-BD31-4B8C-83A1-F6EECF244321}">
                <p14:modId xmlns:p14="http://schemas.microsoft.com/office/powerpoint/2010/main" val="1253226971"/>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up of a logo&#10;&#10;AI-generated content may be incorrect.">
            <a:extLst>
              <a:ext uri="{FF2B5EF4-FFF2-40B4-BE49-F238E27FC236}">
                <a16:creationId xmlns:a16="http://schemas.microsoft.com/office/drawing/2014/main" id="{4A812CB3-9E60-4C60-F2A9-82B6F61AFD20}"/>
              </a:ext>
            </a:extLst>
          </p:cNvPr>
          <p:cNvPicPr>
            <a:picLocks noChangeAspect="1"/>
          </p:cNvPicPr>
          <p:nvPr/>
        </p:nvPicPr>
        <p:blipFill>
          <a:blip r:embed="rId7"/>
          <a:stretch>
            <a:fillRect/>
          </a:stretch>
        </p:blipFill>
        <p:spPr>
          <a:xfrm>
            <a:off x="6444901" y="560081"/>
            <a:ext cx="5094941" cy="1243647"/>
          </a:xfrm>
          <a:prstGeom prst="rect">
            <a:avLst/>
          </a:prstGeom>
        </p:spPr>
      </p:pic>
    </p:spTree>
    <p:extLst>
      <p:ext uri="{BB962C8B-B14F-4D97-AF65-F5344CB8AC3E}">
        <p14:creationId xmlns:p14="http://schemas.microsoft.com/office/powerpoint/2010/main" val="106378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A86FC-1759-05C6-540C-1A62FE2998F4}"/>
              </a:ext>
            </a:extLst>
          </p:cNvPr>
          <p:cNvSpPr>
            <a:spLocks noGrp="1"/>
          </p:cNvSpPr>
          <p:nvPr>
            <p:ph type="title"/>
          </p:nvPr>
        </p:nvSpPr>
        <p:spPr>
          <a:xfrm>
            <a:off x="5496821" y="1371600"/>
            <a:ext cx="6034187" cy="1097280"/>
          </a:xfrm>
        </p:spPr>
        <p:txBody>
          <a:bodyPr>
            <a:normAutofit/>
          </a:bodyPr>
          <a:lstStyle/>
          <a:p>
            <a:r>
              <a:rPr lang="en-US" dirty="0"/>
              <a:t>MACE 2 EXAM</a:t>
            </a:r>
          </a:p>
        </p:txBody>
      </p:sp>
      <p:pic>
        <p:nvPicPr>
          <p:cNvPr id="4098" name="Picture 2" descr="How Cognitive Ability Tests Can Help You Accurately Predict Job Performance  - The Talent Games">
            <a:extLst>
              <a:ext uri="{FF2B5EF4-FFF2-40B4-BE49-F238E27FC236}">
                <a16:creationId xmlns:a16="http://schemas.microsoft.com/office/drawing/2014/main" id="{99147FE6-4D6F-C727-ED85-F32D470F8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205" r="31846" b="-1"/>
          <a:stretch>
            <a:fillRect/>
          </a:stretch>
        </p:blipFill>
        <p:spPr bwMode="auto">
          <a:xfrm>
            <a:off x="20" y="10"/>
            <a:ext cx="4857871"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4105" name="Straight Connector 4104">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228487-5E81-8683-5CEB-FB78E0ACD15E}"/>
              </a:ext>
            </a:extLst>
          </p:cNvPr>
          <p:cNvSpPr>
            <a:spLocks noGrp="1"/>
          </p:cNvSpPr>
          <p:nvPr>
            <p:ph idx="1"/>
          </p:nvPr>
        </p:nvSpPr>
        <p:spPr>
          <a:xfrm>
            <a:off x="5061858" y="2162308"/>
            <a:ext cx="6988628" cy="4695692"/>
          </a:xfrm>
        </p:spPr>
        <p:txBody>
          <a:bodyPr>
            <a:noAutofit/>
          </a:bodyPr>
          <a:lstStyle/>
          <a:p>
            <a:r>
              <a:rPr lang="en-US" sz="2400" b="1" dirty="0"/>
              <a:t>Core Components:</a:t>
            </a:r>
            <a:endParaRPr lang="en-US" sz="2400" dirty="0"/>
          </a:p>
          <a:p>
            <a:pPr lvl="1"/>
            <a:r>
              <a:rPr lang="en-US" sz="2000" b="1" dirty="0"/>
              <a:t>History &amp; Injury Details</a:t>
            </a:r>
            <a:r>
              <a:rPr lang="en-US" sz="2000" dirty="0"/>
              <a:t> – Mechanism, LOC, amnesia, immediate symptoms.</a:t>
            </a:r>
          </a:p>
          <a:p>
            <a:pPr lvl="1"/>
            <a:r>
              <a:rPr lang="en-US" sz="2000" b="1" dirty="0"/>
              <a:t>Symptom Checklist</a:t>
            </a:r>
            <a:r>
              <a:rPr lang="en-US" sz="2000" dirty="0"/>
              <a:t> – Headache, dizziness, balance, visual changes, nausea</a:t>
            </a:r>
          </a:p>
          <a:p>
            <a:pPr lvl="1"/>
            <a:r>
              <a:rPr lang="en-US" sz="2000" b="1" dirty="0"/>
              <a:t>Neurological Exam</a:t>
            </a:r>
            <a:r>
              <a:rPr lang="en-US" sz="2000" dirty="0"/>
              <a:t> – Orientation, balance, coordination, speech.</a:t>
            </a:r>
          </a:p>
          <a:p>
            <a:pPr lvl="1"/>
            <a:r>
              <a:rPr lang="en-US" sz="2000" b="1" dirty="0"/>
              <a:t>Cognitive Testing</a:t>
            </a:r>
            <a:r>
              <a:rPr lang="en-US" sz="2000" dirty="0"/>
              <a:t> – Immediate recall, concentration (digits/months backward), delayed recall.</a:t>
            </a:r>
          </a:p>
          <a:p>
            <a:r>
              <a:rPr lang="en-US" sz="2200" dirty="0"/>
              <a:t> </a:t>
            </a:r>
            <a:r>
              <a:rPr lang="en-US" sz="2200" b="1" dirty="0"/>
              <a:t>Tip:</a:t>
            </a:r>
            <a:r>
              <a:rPr lang="en-US" sz="2200" dirty="0"/>
              <a:t> Use </a:t>
            </a:r>
            <a:r>
              <a:rPr lang="en-US" sz="2200" b="1" dirty="0"/>
              <a:t>MACE 2 cards</a:t>
            </a:r>
            <a:r>
              <a:rPr lang="en-US" sz="2200" dirty="0"/>
              <a:t> in your IFAK or aid station for quick reference</a:t>
            </a:r>
          </a:p>
          <a:p>
            <a:pPr lvl="1"/>
            <a:endParaRPr lang="en-US" sz="2000" dirty="0"/>
          </a:p>
          <a:p>
            <a:endParaRPr lang="en-US" sz="2400" dirty="0"/>
          </a:p>
        </p:txBody>
      </p:sp>
    </p:spTree>
    <p:extLst>
      <p:ext uri="{BB962C8B-B14F-4D97-AF65-F5344CB8AC3E}">
        <p14:creationId xmlns:p14="http://schemas.microsoft.com/office/powerpoint/2010/main" val="2984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1352B1-FC47-8851-AFD6-EA23851FD86D}"/>
              </a:ext>
            </a:extLst>
          </p:cNvPr>
          <p:cNvSpPr>
            <a:spLocks noGrp="1"/>
          </p:cNvSpPr>
          <p:nvPr>
            <p:ph type="title"/>
          </p:nvPr>
        </p:nvSpPr>
        <p:spPr>
          <a:xfrm>
            <a:off x="640080" y="4635365"/>
            <a:ext cx="5358392" cy="1298477"/>
          </a:xfrm>
        </p:spPr>
        <p:txBody>
          <a:bodyPr anchor="b">
            <a:normAutofit/>
          </a:bodyPr>
          <a:lstStyle/>
          <a:p>
            <a:r>
              <a:rPr lang="en-US" dirty="0"/>
              <a:t>MACE 2 EXAM</a:t>
            </a:r>
          </a:p>
        </p:txBody>
      </p:sp>
      <p:pic>
        <p:nvPicPr>
          <p:cNvPr id="5122" name="Picture 2" descr="Funny Joe Biden - Joe Biden is shocked, Sticker">
            <a:extLst>
              <a:ext uri="{FF2B5EF4-FFF2-40B4-BE49-F238E27FC236}">
                <a16:creationId xmlns:a16="http://schemas.microsoft.com/office/drawing/2014/main" id="{DC80F877-1F65-D3E6-D9CB-61F105F38D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36" b="23214"/>
          <a:stretch>
            <a:fillRect/>
          </a:stretch>
        </p:blipFill>
        <p:spPr bwMode="auto">
          <a:xfrm>
            <a:off x="713231" y="924157"/>
            <a:ext cx="5010611" cy="3711207"/>
          </a:xfrm>
          <a:prstGeom prst="rect">
            <a:avLst/>
          </a:prstGeom>
          <a:noFill/>
          <a:extLst>
            <a:ext uri="{909E8E84-426E-40DD-AFC4-6F175D3DCCD1}">
              <a14:hiddenFill xmlns:a14="http://schemas.microsoft.com/office/drawing/2010/main">
                <a:solidFill>
                  <a:srgbClr val="FFFFFF"/>
                </a:solidFill>
              </a14:hiddenFill>
            </a:ext>
          </a:extLst>
        </p:spPr>
      </p:pic>
      <p:cxnSp>
        <p:nvCxnSpPr>
          <p:cNvPr id="5129" name="Straight Connector 5128">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0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5DD6F5-695F-F27E-1898-A507F903376D}"/>
              </a:ext>
            </a:extLst>
          </p:cNvPr>
          <p:cNvSpPr>
            <a:spLocks noGrp="1"/>
          </p:cNvSpPr>
          <p:nvPr>
            <p:ph idx="1"/>
          </p:nvPr>
        </p:nvSpPr>
        <p:spPr>
          <a:xfrm>
            <a:off x="6788533" y="174171"/>
            <a:ext cx="4763387" cy="5383523"/>
          </a:xfrm>
        </p:spPr>
        <p:txBody>
          <a:bodyPr anchor="t">
            <a:noAutofit/>
          </a:bodyPr>
          <a:lstStyle/>
          <a:p>
            <a:r>
              <a:rPr lang="en-US" sz="2400" b="1" dirty="0"/>
              <a:t>Scoring &amp; Interpretation:</a:t>
            </a:r>
            <a:endParaRPr lang="en-US" sz="2400" dirty="0"/>
          </a:p>
          <a:p>
            <a:pPr lvl="1"/>
            <a:r>
              <a:rPr lang="en-US" sz="2000" dirty="0"/>
              <a:t>Lower scores = greater impairment.</a:t>
            </a:r>
          </a:p>
          <a:p>
            <a:pPr lvl="1"/>
            <a:r>
              <a:rPr lang="en-US" sz="2000" dirty="0"/>
              <a:t>Symptom presence </a:t>
            </a:r>
            <a:r>
              <a:rPr lang="en-US" sz="2000" b="1" dirty="0"/>
              <a:t>does not always equal</a:t>
            </a:r>
            <a:r>
              <a:rPr lang="en-US" sz="2000" dirty="0"/>
              <a:t> concussion—consider context.</a:t>
            </a:r>
          </a:p>
          <a:p>
            <a:pPr lvl="1"/>
            <a:r>
              <a:rPr lang="en-US" sz="2400" b="1" dirty="0"/>
              <a:t>Do NOT</a:t>
            </a:r>
            <a:r>
              <a:rPr lang="en-US" sz="2400" dirty="0"/>
              <a:t> return to duty if:</a:t>
            </a:r>
          </a:p>
          <a:p>
            <a:pPr lvl="2"/>
            <a:r>
              <a:rPr lang="en-US" sz="2000" dirty="0"/>
              <a:t>Any LOC</a:t>
            </a:r>
          </a:p>
          <a:p>
            <a:pPr lvl="2"/>
            <a:r>
              <a:rPr lang="en-US" sz="2000" dirty="0"/>
              <a:t>Symptoms worsen</a:t>
            </a:r>
          </a:p>
          <a:p>
            <a:pPr lvl="2"/>
            <a:r>
              <a:rPr lang="en-US" sz="2000" dirty="0"/>
              <a:t>Neuro deficits present</a:t>
            </a:r>
          </a:p>
          <a:p>
            <a:r>
              <a:rPr lang="en-US" sz="2400" b="1" dirty="0"/>
              <a:t>Key Points for Providers:</a:t>
            </a:r>
            <a:endParaRPr lang="en-US" sz="2400" dirty="0"/>
          </a:p>
          <a:p>
            <a:pPr lvl="1"/>
            <a:r>
              <a:rPr lang="en-US" sz="2000" dirty="0"/>
              <a:t>Takes ~10 minutes.</a:t>
            </a:r>
          </a:p>
          <a:p>
            <a:pPr lvl="1"/>
            <a:r>
              <a:rPr lang="en-US" sz="2000" dirty="0"/>
              <a:t>Document findings in medical record.</a:t>
            </a:r>
          </a:p>
          <a:p>
            <a:pPr lvl="1"/>
            <a:r>
              <a:rPr lang="en-US" sz="2000" dirty="0"/>
              <a:t>If concussion suspected → rest, follow CPG for progressive return-to-duty.</a:t>
            </a:r>
          </a:p>
          <a:p>
            <a:endParaRPr lang="en-US" sz="2400" dirty="0"/>
          </a:p>
        </p:txBody>
      </p:sp>
    </p:spTree>
    <p:extLst>
      <p:ext uri="{BB962C8B-B14F-4D97-AF65-F5344CB8AC3E}">
        <p14:creationId xmlns:p14="http://schemas.microsoft.com/office/powerpoint/2010/main" val="244804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2" descr="Two soldiers comfort each other under the">
            <a:extLst>
              <a:ext uri="{FF2B5EF4-FFF2-40B4-BE49-F238E27FC236}">
                <a16:creationId xmlns:a16="http://schemas.microsoft.com/office/drawing/2014/main" id="{87AABB50-0543-599C-3BC6-3DE67A0C290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 t="1856" r="1" b="16402"/>
          <a:stretch>
            <a:fillRect/>
          </a:stretch>
        </p:blipFill>
        <p:spPr bwMode="auto">
          <a:xfrm>
            <a:off x="-4704" y="1164928"/>
            <a:ext cx="5696712" cy="5711858"/>
          </a:xfrm>
          <a:prstGeom prst="rect">
            <a:avLst/>
          </a:prstGeom>
          <a:noFill/>
          <a:extLst>
            <a:ext uri="{909E8E84-426E-40DD-AFC4-6F175D3DCCD1}">
              <a14:hiddenFill xmlns:a14="http://schemas.microsoft.com/office/drawing/2010/main">
                <a:solidFill>
                  <a:srgbClr val="FFFFFF"/>
                </a:solidFill>
              </a14:hiddenFill>
            </a:ext>
          </a:extLst>
        </p:spPr>
      </p:pic>
      <p:sp>
        <p:nvSpPr>
          <p:cNvPr id="6160" name="Rectangle 6159">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90B24326-7AF8-42E6-C4BA-1CB96A8BC735}"/>
              </a:ext>
            </a:extLst>
          </p:cNvPr>
          <p:cNvSpPr>
            <a:spLocks noGrp="1"/>
          </p:cNvSpPr>
          <p:nvPr>
            <p:ph type="title"/>
          </p:nvPr>
        </p:nvSpPr>
        <p:spPr>
          <a:xfrm>
            <a:off x="642519" y="-131519"/>
            <a:ext cx="4023360" cy="2671482"/>
          </a:xfrm>
        </p:spPr>
        <p:txBody>
          <a:bodyPr>
            <a:normAutofit/>
          </a:bodyPr>
          <a:lstStyle/>
          <a:p>
            <a:r>
              <a:rPr lang="en-US" dirty="0">
                <a:solidFill>
                  <a:srgbClr val="FFFFFF"/>
                </a:solidFill>
              </a:rPr>
              <a:t>Management of ASR</a:t>
            </a:r>
          </a:p>
        </p:txBody>
      </p:sp>
      <p:cxnSp>
        <p:nvCxnSpPr>
          <p:cNvPr id="6162" name="Straight Connector 6161">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12A85C-E4D7-1D70-9ED0-2F0C91604507}"/>
              </a:ext>
            </a:extLst>
          </p:cNvPr>
          <p:cNvSpPr>
            <a:spLocks noGrp="1"/>
          </p:cNvSpPr>
          <p:nvPr>
            <p:ph idx="1"/>
          </p:nvPr>
        </p:nvSpPr>
        <p:spPr>
          <a:xfrm>
            <a:off x="6242960" y="1031002"/>
            <a:ext cx="5288049" cy="5266922"/>
          </a:xfrm>
        </p:spPr>
        <p:txBody>
          <a:bodyPr>
            <a:normAutofit/>
          </a:bodyPr>
          <a:lstStyle/>
          <a:p>
            <a:r>
              <a:rPr lang="en-US" sz="2400" b="1" dirty="0"/>
              <a:t>Grounding techniques</a:t>
            </a:r>
            <a:r>
              <a:rPr lang="en-US" sz="2400" dirty="0"/>
              <a:t>: </a:t>
            </a:r>
          </a:p>
          <a:p>
            <a:pPr lvl="1"/>
            <a:r>
              <a:rPr lang="en-US" sz="2400" dirty="0"/>
              <a:t>slow breathing</a:t>
            </a:r>
          </a:p>
          <a:p>
            <a:pPr lvl="1"/>
            <a:r>
              <a:rPr lang="en-US" sz="2400" dirty="0"/>
              <a:t>orient to time/place</a:t>
            </a:r>
          </a:p>
          <a:p>
            <a:pPr lvl="1"/>
            <a:r>
              <a:rPr lang="en-US" sz="2400" dirty="0"/>
              <a:t>simple instructions</a:t>
            </a:r>
          </a:p>
          <a:p>
            <a:r>
              <a:rPr lang="en-US" sz="2400" dirty="0"/>
              <a:t>Remove briefly from combat, provide reassurance</a:t>
            </a:r>
          </a:p>
          <a:p>
            <a:r>
              <a:rPr lang="en-US" sz="2400" dirty="0"/>
              <a:t>Usually </a:t>
            </a:r>
            <a:r>
              <a:rPr lang="en-US" sz="2400" b="1" dirty="0"/>
              <a:t>return-to-duty within hours</a:t>
            </a:r>
            <a:r>
              <a:rPr lang="en-US" sz="2400" dirty="0"/>
              <a:t> if recovered</a:t>
            </a:r>
          </a:p>
          <a:p>
            <a:r>
              <a:rPr lang="en-US" sz="2400" dirty="0"/>
              <a:t>Refer if persistent &gt;72 </a:t>
            </a:r>
            <a:r>
              <a:rPr lang="en-US" sz="2400" dirty="0" err="1"/>
              <a:t>hrs</a:t>
            </a:r>
            <a:r>
              <a:rPr lang="en-US" sz="2400" dirty="0"/>
              <a:t> or functional impairment continues.</a:t>
            </a:r>
          </a:p>
          <a:p>
            <a:endParaRPr lang="en-US" sz="2400" dirty="0"/>
          </a:p>
        </p:txBody>
      </p:sp>
    </p:spTree>
    <p:extLst>
      <p:ext uri="{BB962C8B-B14F-4D97-AF65-F5344CB8AC3E}">
        <p14:creationId xmlns:p14="http://schemas.microsoft.com/office/powerpoint/2010/main" val="294015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EB1FC-88CA-F38D-9716-3D3BEF169354}"/>
              </a:ext>
            </a:extLst>
          </p:cNvPr>
          <p:cNvSpPr>
            <a:spLocks noGrp="1"/>
          </p:cNvSpPr>
          <p:nvPr>
            <p:ph type="title"/>
          </p:nvPr>
        </p:nvSpPr>
        <p:spPr>
          <a:xfrm>
            <a:off x="640080" y="914400"/>
            <a:ext cx="6291472" cy="1097280"/>
          </a:xfrm>
        </p:spPr>
        <p:txBody>
          <a:bodyPr anchor="t">
            <a:normAutofit/>
          </a:bodyPr>
          <a:lstStyle/>
          <a:p>
            <a:r>
              <a:rPr lang="en-US" dirty="0"/>
              <a:t>Management of </a:t>
            </a:r>
            <a:r>
              <a:rPr lang="en-US" dirty="0" err="1"/>
              <a:t>mTBI</a:t>
            </a:r>
            <a:endParaRPr lang="en-US" dirty="0"/>
          </a:p>
        </p:txBody>
      </p:sp>
      <p:sp>
        <p:nvSpPr>
          <p:cNvPr id="3" name="Content Placeholder 2">
            <a:extLst>
              <a:ext uri="{FF2B5EF4-FFF2-40B4-BE49-F238E27FC236}">
                <a16:creationId xmlns:a16="http://schemas.microsoft.com/office/drawing/2014/main" id="{5D69993A-DEE4-8556-7E35-F4C308326FD3}"/>
              </a:ext>
            </a:extLst>
          </p:cNvPr>
          <p:cNvSpPr>
            <a:spLocks noGrp="1"/>
          </p:cNvSpPr>
          <p:nvPr>
            <p:ph idx="1"/>
          </p:nvPr>
        </p:nvSpPr>
        <p:spPr>
          <a:xfrm>
            <a:off x="640080" y="2176036"/>
            <a:ext cx="6291472" cy="4123944"/>
          </a:xfrm>
        </p:spPr>
        <p:txBody>
          <a:bodyPr>
            <a:normAutofit/>
          </a:bodyPr>
          <a:lstStyle/>
          <a:p>
            <a:r>
              <a:rPr lang="en-US" dirty="0"/>
              <a:t>Remove from combat environment</a:t>
            </a:r>
          </a:p>
          <a:p>
            <a:r>
              <a:rPr lang="en-US" dirty="0"/>
              <a:t>Follow </a:t>
            </a:r>
            <a:r>
              <a:rPr lang="en-US" b="1" dirty="0"/>
              <a:t>Concussion CPG (clinical practice guideline)</a:t>
            </a:r>
            <a:endParaRPr lang="en-US" dirty="0"/>
          </a:p>
          <a:p>
            <a:pPr lvl="1"/>
            <a:r>
              <a:rPr lang="en-US" dirty="0"/>
              <a:t>Mandatory </a:t>
            </a:r>
            <a:r>
              <a:rPr lang="en-US" b="1" dirty="0"/>
              <a:t>24-hour rest / observation</a:t>
            </a:r>
            <a:endParaRPr lang="en-US" dirty="0"/>
          </a:p>
          <a:p>
            <a:pPr lvl="1"/>
            <a:r>
              <a:rPr lang="en-US" dirty="0"/>
              <a:t>No return-to-duty until symptom-free &amp; cleared</a:t>
            </a:r>
          </a:p>
          <a:p>
            <a:pPr lvl="1"/>
            <a:r>
              <a:rPr lang="en-US" dirty="0"/>
              <a:t>Document in medical record </a:t>
            </a:r>
            <a:r>
              <a:rPr lang="en-US" sz="2200" dirty="0"/>
              <a:t>for</a:t>
            </a:r>
            <a:r>
              <a:rPr lang="en-US" dirty="0"/>
              <a:t> follow-up</a:t>
            </a:r>
          </a:p>
          <a:p>
            <a:endParaRPr lang="en-US" dirty="0"/>
          </a:p>
        </p:txBody>
      </p:sp>
      <p:pic>
        <p:nvPicPr>
          <p:cNvPr id="7170" name="Picture 2" descr="Brain Injury Evaluation Devices ...">
            <a:extLst>
              <a:ext uri="{FF2B5EF4-FFF2-40B4-BE49-F238E27FC236}">
                <a16:creationId xmlns:a16="http://schemas.microsoft.com/office/drawing/2014/main" id="{2A3D1389-8B46-9229-549D-CCEDD7993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51" r="27424"/>
          <a:stretch>
            <a:fillRect/>
          </a:stretch>
        </p:blipFill>
        <p:spPr bwMode="auto">
          <a:xfrm>
            <a:off x="7776429" y="914400"/>
            <a:ext cx="4414591" cy="5357106"/>
          </a:xfrm>
          <a:prstGeom prst="rect">
            <a:avLst/>
          </a:prstGeom>
          <a:noFill/>
          <a:extLst>
            <a:ext uri="{909E8E84-426E-40DD-AFC4-6F175D3DCCD1}">
              <a14:hiddenFill xmlns:a14="http://schemas.microsoft.com/office/drawing/2010/main">
                <a:solidFill>
                  <a:srgbClr val="FFFFFF"/>
                </a:solidFill>
              </a14:hiddenFill>
            </a:ext>
          </a:extLst>
        </p:spPr>
      </p:pic>
      <p:cxnSp>
        <p:nvCxnSpPr>
          <p:cNvPr id="7184" name="Straight Connector 718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69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D2C26-E652-CDFA-E51F-1A81CE6BCE76}"/>
              </a:ext>
            </a:extLst>
          </p:cNvPr>
          <p:cNvSpPr>
            <a:spLocks noGrp="1"/>
          </p:cNvSpPr>
          <p:nvPr>
            <p:ph type="title"/>
          </p:nvPr>
        </p:nvSpPr>
        <p:spPr>
          <a:xfrm>
            <a:off x="640080" y="1371600"/>
            <a:ext cx="5737859" cy="1097280"/>
          </a:xfrm>
        </p:spPr>
        <p:txBody>
          <a:bodyPr>
            <a:normAutofit/>
          </a:bodyPr>
          <a:lstStyle/>
          <a:p>
            <a:pPr>
              <a:lnSpc>
                <a:spcPct val="90000"/>
              </a:lnSpc>
            </a:pPr>
            <a:r>
              <a:rPr lang="en-US" sz="3400" err="1"/>
              <a:t>mTBI</a:t>
            </a:r>
            <a:r>
              <a:rPr lang="en-US" sz="3400"/>
              <a:t> w and w/o ASR and LOC</a:t>
            </a:r>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F7C935-80BD-9573-2A32-7918D1084355}"/>
              </a:ext>
            </a:extLst>
          </p:cNvPr>
          <p:cNvSpPr>
            <a:spLocks noGrp="1"/>
          </p:cNvSpPr>
          <p:nvPr>
            <p:ph idx="1"/>
          </p:nvPr>
        </p:nvSpPr>
        <p:spPr>
          <a:xfrm>
            <a:off x="640080" y="2633236"/>
            <a:ext cx="5737860" cy="3666980"/>
          </a:xfrm>
        </p:spPr>
        <p:txBody>
          <a:bodyPr>
            <a:normAutofit/>
          </a:bodyPr>
          <a:lstStyle/>
          <a:p>
            <a:r>
              <a:rPr lang="en-US" sz="2400" dirty="0"/>
              <a:t>LOC did not differ across </a:t>
            </a:r>
            <a:r>
              <a:rPr lang="en-US" sz="2400" dirty="0" err="1"/>
              <a:t>mTBI</a:t>
            </a:r>
            <a:r>
              <a:rPr lang="en-US" sz="2400" dirty="0"/>
              <a:t>/ASR subtypes</a:t>
            </a:r>
          </a:p>
          <a:p>
            <a:r>
              <a:rPr lang="en-US" sz="2400" dirty="0"/>
              <a:t>Experiencing ASR with </a:t>
            </a:r>
            <a:r>
              <a:rPr lang="en-US" sz="2400" dirty="0" err="1"/>
              <a:t>mTBI</a:t>
            </a:r>
            <a:r>
              <a:rPr lang="en-US" sz="2400" dirty="0"/>
              <a:t> is linked to more symptoms and this persisted 72 </a:t>
            </a:r>
            <a:r>
              <a:rPr lang="en-US" sz="2400" dirty="0" err="1"/>
              <a:t>hrs</a:t>
            </a:r>
            <a:r>
              <a:rPr lang="en-US" sz="2400" dirty="0"/>
              <a:t> later</a:t>
            </a:r>
          </a:p>
        </p:txBody>
      </p:sp>
      <p:pic>
        <p:nvPicPr>
          <p:cNvPr id="4" name="Picture 2" descr="Full article: Blast-related mild traumatic brain injury in the acute phase:  Acute stress reactions partially mediate the relationship between loss of  consciousness and symptoms">
            <a:extLst>
              <a:ext uri="{FF2B5EF4-FFF2-40B4-BE49-F238E27FC236}">
                <a16:creationId xmlns:a16="http://schemas.microsoft.com/office/drawing/2014/main" id="{153A805B-4EAD-B662-0E84-001B459632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4159" y="512839"/>
            <a:ext cx="5223353" cy="578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09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F36AE-7819-F0A5-58A2-8204845B1AFC}"/>
              </a:ext>
            </a:extLst>
          </p:cNvPr>
          <p:cNvSpPr>
            <a:spLocks noGrp="1"/>
          </p:cNvSpPr>
          <p:nvPr>
            <p:ph type="title"/>
          </p:nvPr>
        </p:nvSpPr>
        <p:spPr>
          <a:xfrm>
            <a:off x="640080" y="1371600"/>
            <a:ext cx="5737859" cy="1097280"/>
          </a:xfrm>
        </p:spPr>
        <p:txBody>
          <a:bodyPr>
            <a:normAutofit/>
          </a:bodyPr>
          <a:lstStyle/>
          <a:p>
            <a:r>
              <a:rPr lang="en-US" dirty="0"/>
              <a:t>Vignette 1</a:t>
            </a:r>
          </a:p>
        </p:txBody>
      </p:sp>
      <p:cxnSp>
        <p:nvCxnSpPr>
          <p:cNvPr id="8204" name="Straight Connector 820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6387E8-8372-E83A-5A8A-398A2DD5D70B}"/>
              </a:ext>
            </a:extLst>
          </p:cNvPr>
          <p:cNvSpPr>
            <a:spLocks noGrp="1"/>
          </p:cNvSpPr>
          <p:nvPr>
            <p:ph idx="1"/>
          </p:nvPr>
        </p:nvSpPr>
        <p:spPr>
          <a:xfrm>
            <a:off x="640080" y="2633236"/>
            <a:ext cx="5737860" cy="3666980"/>
          </a:xfrm>
        </p:spPr>
        <p:txBody>
          <a:bodyPr>
            <a:normAutofit/>
          </a:bodyPr>
          <a:lstStyle/>
          <a:p>
            <a:r>
              <a:rPr lang="en-US" dirty="0"/>
              <a:t>A 24-year-old infantryman is 20 meters from an IED blast. Squad members report he was knocked to the ground and “looked out of it” for about 30 seconds. He can’t recall the moments right before the explosion and is slow to answer questions. He reports headache and ringing in his ears. Neurological exam shows mild balance instability. Ten minutes later, he is still foggy and forgets details you’ve just told him.</a:t>
            </a:r>
          </a:p>
          <a:p>
            <a:endParaRPr lang="en-US" dirty="0"/>
          </a:p>
        </p:txBody>
      </p:sp>
      <p:pic>
        <p:nvPicPr>
          <p:cNvPr id="8194" name="Picture 2" descr="How the IED Won: Dispelling the Myth of ...">
            <a:extLst>
              <a:ext uri="{FF2B5EF4-FFF2-40B4-BE49-F238E27FC236}">
                <a16:creationId xmlns:a16="http://schemas.microsoft.com/office/drawing/2014/main" id="{0719B9F1-8A31-5D6E-5BDE-1C119BEF6C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5179" y="3607398"/>
            <a:ext cx="4375829" cy="269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14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5B23B-0AE8-55D7-AF15-66E3CB433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A3F56-9A38-579A-0B6B-875F0EFC8F1C}"/>
              </a:ext>
            </a:extLst>
          </p:cNvPr>
          <p:cNvSpPr>
            <a:spLocks noGrp="1"/>
          </p:cNvSpPr>
          <p:nvPr>
            <p:ph type="title"/>
          </p:nvPr>
        </p:nvSpPr>
        <p:spPr>
          <a:xfrm>
            <a:off x="640080" y="1371600"/>
            <a:ext cx="5737859" cy="1097280"/>
          </a:xfrm>
        </p:spPr>
        <p:txBody>
          <a:bodyPr>
            <a:normAutofit/>
          </a:bodyPr>
          <a:lstStyle/>
          <a:p>
            <a:r>
              <a:rPr lang="en-US" dirty="0"/>
              <a:t>Vignette 1</a:t>
            </a:r>
          </a:p>
        </p:txBody>
      </p:sp>
      <p:sp>
        <p:nvSpPr>
          <p:cNvPr id="3" name="Content Placeholder 2">
            <a:extLst>
              <a:ext uri="{FF2B5EF4-FFF2-40B4-BE49-F238E27FC236}">
                <a16:creationId xmlns:a16="http://schemas.microsoft.com/office/drawing/2014/main" id="{96CAFBDB-E1C8-6509-5617-291313725C1A}"/>
              </a:ext>
            </a:extLst>
          </p:cNvPr>
          <p:cNvSpPr>
            <a:spLocks noGrp="1"/>
          </p:cNvSpPr>
          <p:nvPr>
            <p:ph idx="1"/>
          </p:nvPr>
        </p:nvSpPr>
        <p:spPr>
          <a:xfrm>
            <a:off x="640080" y="2633236"/>
            <a:ext cx="5737860" cy="3666980"/>
          </a:xfrm>
        </p:spPr>
        <p:txBody>
          <a:bodyPr>
            <a:normAutofit/>
          </a:bodyPr>
          <a:lstStyle/>
          <a:p>
            <a:r>
              <a:rPr lang="en-US" sz="2800" dirty="0"/>
              <a:t>Key Points:</a:t>
            </a:r>
          </a:p>
          <a:p>
            <a:pPr lvl="1"/>
            <a:r>
              <a:rPr lang="en-US" sz="2400" dirty="0"/>
              <a:t>Blast + altered consciousness</a:t>
            </a:r>
          </a:p>
          <a:p>
            <a:pPr lvl="1"/>
            <a:r>
              <a:rPr lang="en-US" sz="2400" dirty="0"/>
              <a:t>Post-traumatic amnesia</a:t>
            </a:r>
          </a:p>
          <a:p>
            <a:pPr lvl="1"/>
            <a:r>
              <a:rPr lang="en-US" sz="2400" dirty="0"/>
              <a:t>Persistent neurological symptoms (balance, memory)</a:t>
            </a:r>
          </a:p>
          <a:p>
            <a:pPr lvl="1"/>
            <a:r>
              <a:rPr lang="en-US" sz="2400" dirty="0"/>
              <a:t>Headache</a:t>
            </a:r>
          </a:p>
        </p:txBody>
      </p:sp>
      <p:pic>
        <p:nvPicPr>
          <p:cNvPr id="8194" name="Picture 2" descr="How the IED Won: Dispelling the Myth of ...">
            <a:extLst>
              <a:ext uri="{FF2B5EF4-FFF2-40B4-BE49-F238E27FC236}">
                <a16:creationId xmlns:a16="http://schemas.microsoft.com/office/drawing/2014/main" id="{2548A2DF-A18F-6D3F-4AC3-5A24E2B7FE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5179" y="3607398"/>
            <a:ext cx="4375829" cy="269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0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79871-5D69-F726-2C96-680C127858C2}"/>
              </a:ext>
            </a:extLst>
          </p:cNvPr>
          <p:cNvSpPr>
            <a:spLocks noGrp="1"/>
          </p:cNvSpPr>
          <p:nvPr>
            <p:ph type="title"/>
          </p:nvPr>
        </p:nvSpPr>
        <p:spPr>
          <a:xfrm>
            <a:off x="640080" y="914401"/>
            <a:ext cx="4876801" cy="1569516"/>
          </a:xfrm>
        </p:spPr>
        <p:txBody>
          <a:bodyPr anchor="t">
            <a:normAutofit/>
          </a:bodyPr>
          <a:lstStyle/>
          <a:p>
            <a:r>
              <a:rPr lang="en-US" dirty="0"/>
              <a:t>Vignette 2</a:t>
            </a:r>
          </a:p>
        </p:txBody>
      </p:sp>
      <p:pic>
        <p:nvPicPr>
          <p:cNvPr id="10242" name="Picture 2" descr="Combat medic embraces 'the cool part of ...">
            <a:extLst>
              <a:ext uri="{FF2B5EF4-FFF2-40B4-BE49-F238E27FC236}">
                <a16:creationId xmlns:a16="http://schemas.microsoft.com/office/drawing/2014/main" id="{9D393C0A-321C-FBAB-E2F0-DA0D35CD38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232" y="2857499"/>
            <a:ext cx="4696442" cy="31252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865293A-2D87-C3C4-5B46-30F65393C2EA}"/>
              </a:ext>
            </a:extLst>
          </p:cNvPr>
          <p:cNvSpPr>
            <a:spLocks noGrp="1"/>
          </p:cNvSpPr>
          <p:nvPr>
            <p:ph idx="1"/>
          </p:nvPr>
        </p:nvSpPr>
        <p:spPr>
          <a:xfrm>
            <a:off x="6400799" y="960119"/>
            <a:ext cx="5130210" cy="5022661"/>
          </a:xfrm>
        </p:spPr>
        <p:txBody>
          <a:bodyPr>
            <a:normAutofit/>
          </a:bodyPr>
          <a:lstStyle/>
          <a:p>
            <a:r>
              <a:rPr lang="en-US" dirty="0"/>
              <a:t>A 27-year-old medic comes under sudden small-arms fire while tending to a casualty. She freezes, hyperventilates, and is unable to respond to commands for about two minutes. She appears panicked and tearful. Once behind cover and after reassurance from a teammate, she regains composure within 15 minutes. She recalls the entire event and reports no headache, dizziness, or confusion.</a:t>
            </a:r>
          </a:p>
          <a:p>
            <a:endParaRPr lang="en-US" dirty="0"/>
          </a:p>
        </p:txBody>
      </p:sp>
      <p:cxnSp>
        <p:nvCxnSpPr>
          <p:cNvPr id="10249" name="Straight Connector 10248">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57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4FBD2-70CD-9EAF-FD28-93F88470490B}"/>
              </a:ext>
            </a:extLst>
          </p:cNvPr>
          <p:cNvSpPr>
            <a:spLocks noGrp="1"/>
          </p:cNvSpPr>
          <p:nvPr>
            <p:ph type="title"/>
          </p:nvPr>
        </p:nvSpPr>
        <p:spPr>
          <a:xfrm>
            <a:off x="640079" y="570750"/>
            <a:ext cx="10890929" cy="1387934"/>
          </a:xfrm>
        </p:spPr>
        <p:txBody>
          <a:bodyPr anchor="b">
            <a:normAutofit/>
          </a:bodyPr>
          <a:lstStyle/>
          <a:p>
            <a:r>
              <a:rPr lang="en-US" dirty="0"/>
              <a:t>What is an Acute Stress Reaction?</a:t>
            </a:r>
          </a:p>
        </p:txBody>
      </p:sp>
      <p:cxnSp>
        <p:nvCxnSpPr>
          <p:cNvPr id="11" name="Straight Connector 10">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911E211-6D20-CD5C-2BAB-54F138B0AC40}"/>
              </a:ext>
            </a:extLst>
          </p:cNvPr>
          <p:cNvGraphicFramePr>
            <a:graphicFrameLocks noGrp="1"/>
          </p:cNvGraphicFramePr>
          <p:nvPr>
            <p:ph idx="1"/>
            <p:extLst>
              <p:ext uri="{D42A27DB-BD31-4B8C-83A1-F6EECF244321}">
                <p14:modId xmlns:p14="http://schemas.microsoft.com/office/powerpoint/2010/main" val="2970058483"/>
              </p:ext>
            </p:extLst>
          </p:nvPr>
        </p:nvGraphicFramePr>
        <p:xfrm>
          <a:off x="640079" y="2559050"/>
          <a:ext cx="10890929" cy="4298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25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AA8C1-E458-AF1A-BBAF-F44F0014F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D00D1-C1FA-F030-24C9-884408A06A36}"/>
              </a:ext>
            </a:extLst>
          </p:cNvPr>
          <p:cNvSpPr>
            <a:spLocks noGrp="1"/>
          </p:cNvSpPr>
          <p:nvPr>
            <p:ph type="title"/>
          </p:nvPr>
        </p:nvSpPr>
        <p:spPr>
          <a:xfrm>
            <a:off x="640080" y="914401"/>
            <a:ext cx="4876801" cy="1569516"/>
          </a:xfrm>
        </p:spPr>
        <p:txBody>
          <a:bodyPr anchor="t">
            <a:normAutofit/>
          </a:bodyPr>
          <a:lstStyle/>
          <a:p>
            <a:r>
              <a:rPr lang="en-US" dirty="0"/>
              <a:t>Vignette 2</a:t>
            </a:r>
          </a:p>
        </p:txBody>
      </p:sp>
      <p:pic>
        <p:nvPicPr>
          <p:cNvPr id="10242" name="Picture 2" descr="Combat medic embraces 'the cool part of ...">
            <a:extLst>
              <a:ext uri="{FF2B5EF4-FFF2-40B4-BE49-F238E27FC236}">
                <a16:creationId xmlns:a16="http://schemas.microsoft.com/office/drawing/2014/main" id="{753BFF5C-5A30-00D6-BF35-F720CA94CA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232" y="2857499"/>
            <a:ext cx="4696442" cy="31252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A47B08-835A-856F-5D59-C6D274A92E20}"/>
              </a:ext>
            </a:extLst>
          </p:cNvPr>
          <p:cNvSpPr>
            <a:spLocks noGrp="1"/>
          </p:cNvSpPr>
          <p:nvPr>
            <p:ph idx="1"/>
          </p:nvPr>
        </p:nvSpPr>
        <p:spPr>
          <a:xfrm>
            <a:off x="6400799" y="960119"/>
            <a:ext cx="5130210" cy="5022661"/>
          </a:xfrm>
        </p:spPr>
        <p:txBody>
          <a:bodyPr>
            <a:normAutofit/>
          </a:bodyPr>
          <a:lstStyle/>
          <a:p>
            <a:r>
              <a:rPr lang="en-US" sz="2800" dirty="0"/>
              <a:t>Key Points:</a:t>
            </a:r>
          </a:p>
          <a:p>
            <a:pPr lvl="1"/>
            <a:r>
              <a:rPr lang="en-US" sz="2400" dirty="0"/>
              <a:t>No direct head injury or blast</a:t>
            </a:r>
          </a:p>
          <a:p>
            <a:pPr lvl="1"/>
            <a:r>
              <a:rPr lang="en-US" sz="2400" dirty="0"/>
              <a:t>Immediate, intense emotional and physiological arousal (freezing, hyperventilation)</a:t>
            </a:r>
          </a:p>
          <a:p>
            <a:pPr lvl="1"/>
            <a:r>
              <a:rPr lang="en-US" sz="2400" dirty="0"/>
              <a:t>Full memory of event</a:t>
            </a:r>
          </a:p>
          <a:p>
            <a:pPr lvl="1"/>
            <a:r>
              <a:rPr lang="en-US" sz="2400" dirty="0"/>
              <a:t>Rapid resolution with reassurance and safety</a:t>
            </a:r>
          </a:p>
          <a:p>
            <a:endParaRPr lang="en-US" sz="2400" dirty="0"/>
          </a:p>
          <a:p>
            <a:endParaRPr lang="en-US" sz="2400" dirty="0"/>
          </a:p>
        </p:txBody>
      </p:sp>
    </p:spTree>
    <p:extLst>
      <p:ext uri="{BB962C8B-B14F-4D97-AF65-F5344CB8AC3E}">
        <p14:creationId xmlns:p14="http://schemas.microsoft.com/office/powerpoint/2010/main" val="2385109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3DB06-922E-EDE8-3858-0B86697E3160}"/>
              </a:ext>
            </a:extLst>
          </p:cNvPr>
          <p:cNvSpPr>
            <a:spLocks noGrp="1"/>
          </p:cNvSpPr>
          <p:nvPr>
            <p:ph type="title"/>
          </p:nvPr>
        </p:nvSpPr>
        <p:spPr>
          <a:xfrm>
            <a:off x="5029200" y="914400"/>
            <a:ext cx="6501810" cy="1097280"/>
          </a:xfrm>
        </p:spPr>
        <p:txBody>
          <a:bodyPr anchor="t">
            <a:normAutofit/>
          </a:bodyPr>
          <a:lstStyle/>
          <a:p>
            <a:r>
              <a:rPr lang="en-US" dirty="0"/>
              <a:t>Vignette 3</a:t>
            </a:r>
          </a:p>
        </p:txBody>
      </p:sp>
      <p:pic>
        <p:nvPicPr>
          <p:cNvPr id="12290" name="Picture 2" descr="U.S. in Iraq: 5 years and counting ...">
            <a:extLst>
              <a:ext uri="{FF2B5EF4-FFF2-40B4-BE49-F238E27FC236}">
                <a16:creationId xmlns:a16="http://schemas.microsoft.com/office/drawing/2014/main" id="{734306E7-1B45-58FA-265E-D3C6AD07F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20" r="33346" b="1"/>
          <a:stretch>
            <a:fillRect/>
          </a:stretch>
        </p:blipFill>
        <p:spPr bwMode="auto">
          <a:xfrm>
            <a:off x="20" y="914399"/>
            <a:ext cx="4416532" cy="5353523"/>
          </a:xfrm>
          <a:prstGeom prst="rect">
            <a:avLst/>
          </a:prstGeom>
          <a:noFill/>
          <a:extLst>
            <a:ext uri="{909E8E84-426E-40DD-AFC4-6F175D3DCCD1}">
              <a14:hiddenFill xmlns:a14="http://schemas.microsoft.com/office/drawing/2010/main">
                <a:solidFill>
                  <a:srgbClr val="FFFFFF"/>
                </a:solidFill>
              </a14:hiddenFill>
            </a:ext>
          </a:extLst>
        </p:spPr>
      </p:pic>
      <p:cxnSp>
        <p:nvCxnSpPr>
          <p:cNvPr id="12300" name="Straight Connector 12299">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E58A1A-87B5-7EBB-1565-694F99B90107}"/>
              </a:ext>
            </a:extLst>
          </p:cNvPr>
          <p:cNvSpPr>
            <a:spLocks noGrp="1"/>
          </p:cNvSpPr>
          <p:nvPr>
            <p:ph idx="1"/>
          </p:nvPr>
        </p:nvSpPr>
        <p:spPr>
          <a:xfrm>
            <a:off x="5029200" y="2176036"/>
            <a:ext cx="6501810" cy="4121885"/>
          </a:xfrm>
        </p:spPr>
        <p:txBody>
          <a:bodyPr>
            <a:normAutofit/>
          </a:bodyPr>
          <a:lstStyle/>
          <a:p>
            <a:r>
              <a:rPr lang="en-US" dirty="0"/>
              <a:t>A 22-year-old rifleman witnesses a close friend hit by small-arms fire during a patrol. He becomes shaky, tearful, and unable to speak for several minutes. He paces and clutches his weapon tightly but does not fire. He responds to grounding techniques and, after 30 minutes, is able to participate in the mission, though he appears subdued. He has no headache, nausea, dizziness, or confusion.</a:t>
            </a:r>
          </a:p>
          <a:p>
            <a:endParaRPr lang="en-US" dirty="0"/>
          </a:p>
        </p:txBody>
      </p:sp>
    </p:spTree>
    <p:extLst>
      <p:ext uri="{BB962C8B-B14F-4D97-AF65-F5344CB8AC3E}">
        <p14:creationId xmlns:p14="http://schemas.microsoft.com/office/powerpoint/2010/main" val="861112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06D0D-90DF-A038-B93D-A39CBF99E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761A5-BE09-F095-0EE9-22E9407F5E52}"/>
              </a:ext>
            </a:extLst>
          </p:cNvPr>
          <p:cNvSpPr>
            <a:spLocks noGrp="1"/>
          </p:cNvSpPr>
          <p:nvPr>
            <p:ph type="title"/>
          </p:nvPr>
        </p:nvSpPr>
        <p:spPr>
          <a:xfrm>
            <a:off x="5029200" y="914400"/>
            <a:ext cx="6501810" cy="1097280"/>
          </a:xfrm>
        </p:spPr>
        <p:txBody>
          <a:bodyPr anchor="t">
            <a:normAutofit/>
          </a:bodyPr>
          <a:lstStyle/>
          <a:p>
            <a:r>
              <a:rPr lang="en-US" dirty="0"/>
              <a:t>Vignette 3</a:t>
            </a:r>
          </a:p>
        </p:txBody>
      </p:sp>
      <p:pic>
        <p:nvPicPr>
          <p:cNvPr id="12290" name="Picture 2" descr="U.S. in Iraq: 5 years and counting ...">
            <a:extLst>
              <a:ext uri="{FF2B5EF4-FFF2-40B4-BE49-F238E27FC236}">
                <a16:creationId xmlns:a16="http://schemas.microsoft.com/office/drawing/2014/main" id="{B8BB7E0A-12DF-1ACC-4145-BB9D838F8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20" r="33346" b="1"/>
          <a:stretch>
            <a:fillRect/>
          </a:stretch>
        </p:blipFill>
        <p:spPr bwMode="auto">
          <a:xfrm>
            <a:off x="20" y="914399"/>
            <a:ext cx="4416532" cy="53535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07A3E8-377C-1B06-F7D9-08048E64FCEA}"/>
              </a:ext>
            </a:extLst>
          </p:cNvPr>
          <p:cNvSpPr>
            <a:spLocks noGrp="1"/>
          </p:cNvSpPr>
          <p:nvPr>
            <p:ph idx="1"/>
          </p:nvPr>
        </p:nvSpPr>
        <p:spPr>
          <a:xfrm>
            <a:off x="5029200" y="2176036"/>
            <a:ext cx="6501810" cy="4121885"/>
          </a:xfrm>
        </p:spPr>
        <p:txBody>
          <a:bodyPr>
            <a:normAutofit/>
          </a:bodyPr>
          <a:lstStyle/>
          <a:p>
            <a:r>
              <a:rPr lang="en-US" sz="2800" dirty="0"/>
              <a:t>Key Points:</a:t>
            </a:r>
          </a:p>
          <a:p>
            <a:pPr lvl="1"/>
            <a:r>
              <a:rPr lang="en-US" sz="2600" dirty="0"/>
              <a:t>No head trauma</a:t>
            </a:r>
          </a:p>
          <a:p>
            <a:pPr lvl="1"/>
            <a:r>
              <a:rPr lang="en-US" sz="2600" dirty="0"/>
              <a:t>Acute emotional overload linked to witnessing traumatic event</a:t>
            </a:r>
          </a:p>
          <a:p>
            <a:pPr lvl="1"/>
            <a:r>
              <a:rPr lang="en-US" sz="2600" dirty="0"/>
              <a:t>Rapid improvement with support</a:t>
            </a:r>
          </a:p>
          <a:p>
            <a:pPr lvl="1"/>
            <a:r>
              <a:rPr lang="en-US" sz="2600" dirty="0"/>
              <a:t>No neurological symptoms</a:t>
            </a:r>
          </a:p>
          <a:p>
            <a:endParaRPr lang="en-US" sz="2800" dirty="0"/>
          </a:p>
          <a:p>
            <a:endParaRPr lang="en-US" dirty="0"/>
          </a:p>
        </p:txBody>
      </p:sp>
    </p:spTree>
    <p:extLst>
      <p:ext uri="{BB962C8B-B14F-4D97-AF65-F5344CB8AC3E}">
        <p14:creationId xmlns:p14="http://schemas.microsoft.com/office/powerpoint/2010/main" val="3228471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10F2F-1DE7-15F2-8E2B-0C2109707020}"/>
              </a:ext>
            </a:extLst>
          </p:cNvPr>
          <p:cNvSpPr>
            <a:spLocks noGrp="1"/>
          </p:cNvSpPr>
          <p:nvPr>
            <p:ph type="title"/>
          </p:nvPr>
        </p:nvSpPr>
        <p:spPr>
          <a:xfrm>
            <a:off x="640079" y="914400"/>
            <a:ext cx="4261104" cy="1097280"/>
          </a:xfrm>
        </p:spPr>
        <p:txBody>
          <a:bodyPr anchor="t">
            <a:normAutofit/>
          </a:bodyPr>
          <a:lstStyle/>
          <a:p>
            <a:r>
              <a:rPr lang="en-US" sz="3600"/>
              <a:t>Vignette 4</a:t>
            </a:r>
          </a:p>
        </p:txBody>
      </p:sp>
      <p:sp>
        <p:nvSpPr>
          <p:cNvPr id="3" name="Content Placeholder 2">
            <a:extLst>
              <a:ext uri="{FF2B5EF4-FFF2-40B4-BE49-F238E27FC236}">
                <a16:creationId xmlns:a16="http://schemas.microsoft.com/office/drawing/2014/main" id="{C772A118-BAA6-DC20-2EB4-4EA855B780CE}"/>
              </a:ext>
            </a:extLst>
          </p:cNvPr>
          <p:cNvSpPr>
            <a:spLocks noGrp="1"/>
          </p:cNvSpPr>
          <p:nvPr>
            <p:ph idx="1"/>
          </p:nvPr>
        </p:nvSpPr>
        <p:spPr>
          <a:xfrm>
            <a:off x="640079" y="2176036"/>
            <a:ext cx="4261104" cy="4121887"/>
          </a:xfrm>
        </p:spPr>
        <p:txBody>
          <a:bodyPr>
            <a:normAutofit/>
          </a:bodyPr>
          <a:lstStyle/>
          <a:p>
            <a:pPr>
              <a:lnSpc>
                <a:spcPct val="110000"/>
              </a:lnSpc>
            </a:pPr>
            <a:r>
              <a:rPr lang="en-US" sz="1900"/>
              <a:t>A 31-year-old truck commander is involved in a MRAP rollover after hitting an obstacle. He was wearing a helmet and seatbelt. On arrival, he’s sitting on the roadside, looking dazed. He repeatedly asks, “What happened?” despite being told multiple times. He complains of nausea and light sensitivity. Pupils are equal and reactive, vitals are stable. Symptoms persist at 20-minute mark.</a:t>
            </a:r>
          </a:p>
          <a:p>
            <a:pPr>
              <a:lnSpc>
                <a:spcPct val="110000"/>
              </a:lnSpc>
            </a:pPr>
            <a:endParaRPr lang="en-US" sz="1900"/>
          </a:p>
        </p:txBody>
      </p:sp>
      <p:pic>
        <p:nvPicPr>
          <p:cNvPr id="14338" name="Picture 2" descr="Composite MRAP Gunner's Protection System">
            <a:extLst>
              <a:ext uri="{FF2B5EF4-FFF2-40B4-BE49-F238E27FC236}">
                <a16:creationId xmlns:a16="http://schemas.microsoft.com/office/drawing/2014/main" id="{BAAE5965-4C64-0435-D640-A99B11AF2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38" r="-1" b="-1"/>
          <a:stretch>
            <a:fillRect/>
          </a:stretch>
        </p:blipFill>
        <p:spPr bwMode="auto">
          <a:xfrm>
            <a:off x="5671128" y="914399"/>
            <a:ext cx="6520872" cy="5353521"/>
          </a:xfrm>
          <a:prstGeom prst="rect">
            <a:avLst/>
          </a:prstGeom>
          <a:noFill/>
          <a:extLst>
            <a:ext uri="{909E8E84-426E-40DD-AFC4-6F175D3DCCD1}">
              <a14:hiddenFill xmlns:a14="http://schemas.microsoft.com/office/drawing/2010/main">
                <a:solidFill>
                  <a:srgbClr val="FFFFFF"/>
                </a:solidFill>
              </a14:hiddenFill>
            </a:ext>
          </a:extLst>
        </p:spPr>
      </p:pic>
      <p:cxnSp>
        <p:nvCxnSpPr>
          <p:cNvPr id="14345" name="Straight Connector 14344">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652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6D0D4-5F62-689B-ECC6-B9ED87D1D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642A3-74C9-DC90-DF18-B16CA86808D1}"/>
              </a:ext>
            </a:extLst>
          </p:cNvPr>
          <p:cNvSpPr>
            <a:spLocks noGrp="1"/>
          </p:cNvSpPr>
          <p:nvPr>
            <p:ph type="title"/>
          </p:nvPr>
        </p:nvSpPr>
        <p:spPr>
          <a:xfrm>
            <a:off x="640079" y="914400"/>
            <a:ext cx="4261104" cy="1097280"/>
          </a:xfrm>
        </p:spPr>
        <p:txBody>
          <a:bodyPr anchor="t">
            <a:normAutofit/>
          </a:bodyPr>
          <a:lstStyle/>
          <a:p>
            <a:r>
              <a:rPr lang="en-US" sz="3600"/>
              <a:t>Vignette 4</a:t>
            </a:r>
          </a:p>
        </p:txBody>
      </p:sp>
      <p:sp>
        <p:nvSpPr>
          <p:cNvPr id="3" name="Content Placeholder 2">
            <a:extLst>
              <a:ext uri="{FF2B5EF4-FFF2-40B4-BE49-F238E27FC236}">
                <a16:creationId xmlns:a16="http://schemas.microsoft.com/office/drawing/2014/main" id="{0FE0B71B-508E-E522-A9E3-2B6158CB2563}"/>
              </a:ext>
            </a:extLst>
          </p:cNvPr>
          <p:cNvSpPr>
            <a:spLocks noGrp="1"/>
          </p:cNvSpPr>
          <p:nvPr>
            <p:ph idx="1"/>
          </p:nvPr>
        </p:nvSpPr>
        <p:spPr>
          <a:xfrm>
            <a:off x="640079" y="2176036"/>
            <a:ext cx="4261104" cy="4121887"/>
          </a:xfrm>
        </p:spPr>
        <p:txBody>
          <a:bodyPr>
            <a:normAutofit/>
          </a:bodyPr>
          <a:lstStyle/>
          <a:p>
            <a:pPr>
              <a:lnSpc>
                <a:spcPct val="110000"/>
              </a:lnSpc>
            </a:pPr>
            <a:r>
              <a:rPr lang="en-US" sz="2800" dirty="0"/>
              <a:t>Key Points:</a:t>
            </a:r>
          </a:p>
          <a:p>
            <a:pPr lvl="1"/>
            <a:r>
              <a:rPr lang="en-US" sz="2000" dirty="0"/>
              <a:t>Mechanism with acceleration/deceleration</a:t>
            </a:r>
          </a:p>
          <a:p>
            <a:pPr lvl="1"/>
            <a:r>
              <a:rPr lang="en-US" sz="2000" dirty="0"/>
              <a:t>Ongoing confusion and repetitive questioning</a:t>
            </a:r>
          </a:p>
          <a:p>
            <a:pPr lvl="1"/>
            <a:r>
              <a:rPr lang="en-US" sz="2000" dirty="0"/>
              <a:t>Nausea, photophobia</a:t>
            </a:r>
          </a:p>
          <a:p>
            <a:pPr lvl="1"/>
            <a:r>
              <a:rPr lang="en-US" sz="2000" dirty="0"/>
              <a:t>No rapid return to baseline</a:t>
            </a:r>
          </a:p>
          <a:p>
            <a:pPr>
              <a:lnSpc>
                <a:spcPct val="110000"/>
              </a:lnSpc>
            </a:pPr>
            <a:endParaRPr lang="en-US" sz="1900" dirty="0"/>
          </a:p>
        </p:txBody>
      </p:sp>
      <p:pic>
        <p:nvPicPr>
          <p:cNvPr id="14338" name="Picture 2" descr="Composite MRAP Gunner's Protection System">
            <a:extLst>
              <a:ext uri="{FF2B5EF4-FFF2-40B4-BE49-F238E27FC236}">
                <a16:creationId xmlns:a16="http://schemas.microsoft.com/office/drawing/2014/main" id="{CBB7D98A-EA5A-6ACD-F215-E0ADB7615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38" r="-1" b="-1"/>
          <a:stretch>
            <a:fillRect/>
          </a:stretch>
        </p:blipFill>
        <p:spPr bwMode="auto">
          <a:xfrm>
            <a:off x="5671128" y="914399"/>
            <a:ext cx="6520872" cy="535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6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5FEA-51E9-212D-21AA-C736D7C99390}"/>
              </a:ext>
            </a:extLst>
          </p:cNvPr>
          <p:cNvSpPr>
            <a:spLocks noGrp="1"/>
          </p:cNvSpPr>
          <p:nvPr>
            <p:ph type="title"/>
          </p:nvPr>
        </p:nvSpPr>
        <p:spPr/>
        <p:txBody>
          <a:bodyPr>
            <a:normAutofit/>
          </a:bodyPr>
          <a:lstStyle/>
          <a:p>
            <a:r>
              <a:rPr lang="en-US" dirty="0"/>
              <a:t>Provider Takeaways</a:t>
            </a:r>
          </a:p>
        </p:txBody>
      </p:sp>
      <p:graphicFrame>
        <p:nvGraphicFramePr>
          <p:cNvPr id="5" name="Content Placeholder 2">
            <a:extLst>
              <a:ext uri="{FF2B5EF4-FFF2-40B4-BE49-F238E27FC236}">
                <a16:creationId xmlns:a16="http://schemas.microsoft.com/office/drawing/2014/main" id="{75F8315A-2E47-64CB-C1D0-73935B8673AD}"/>
              </a:ext>
            </a:extLst>
          </p:cNvPr>
          <p:cNvGraphicFramePr>
            <a:graphicFrameLocks noGrp="1"/>
          </p:cNvGraphicFramePr>
          <p:nvPr>
            <p:ph idx="1"/>
            <p:extLst>
              <p:ext uri="{D42A27DB-BD31-4B8C-83A1-F6EECF244321}">
                <p14:modId xmlns:p14="http://schemas.microsoft.com/office/powerpoint/2010/main" val="3505973300"/>
              </p:ext>
            </p:extLst>
          </p:nvPr>
        </p:nvGraphicFramePr>
        <p:xfrm>
          <a:off x="640080" y="2633472"/>
          <a:ext cx="10890928"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813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7621E-A02A-8740-FE22-2967252D8F1D}"/>
              </a:ext>
            </a:extLst>
          </p:cNvPr>
          <p:cNvSpPr>
            <a:spLocks noGrp="1"/>
          </p:cNvSpPr>
          <p:nvPr>
            <p:ph type="title"/>
          </p:nvPr>
        </p:nvSpPr>
        <p:spPr>
          <a:xfrm>
            <a:off x="5496821" y="1371600"/>
            <a:ext cx="6034187" cy="1097280"/>
          </a:xfrm>
        </p:spPr>
        <p:txBody>
          <a:bodyPr>
            <a:normAutofit/>
          </a:bodyPr>
          <a:lstStyle/>
          <a:p>
            <a:pPr>
              <a:lnSpc>
                <a:spcPct val="90000"/>
              </a:lnSpc>
            </a:pPr>
            <a:r>
              <a:rPr lang="en-US" sz="3400"/>
              <a:t>Resources</a:t>
            </a:r>
            <a:br>
              <a:rPr lang="en-US" sz="3400"/>
            </a:br>
            <a:endParaRPr lang="en-US" sz="3400"/>
          </a:p>
        </p:txBody>
      </p:sp>
      <p:pic>
        <p:nvPicPr>
          <p:cNvPr id="14" name="Picture 13" descr="A hand holding a pen and shading circles on a sheet">
            <a:extLst>
              <a:ext uri="{FF2B5EF4-FFF2-40B4-BE49-F238E27FC236}">
                <a16:creationId xmlns:a16="http://schemas.microsoft.com/office/drawing/2014/main" id="{1FB6472B-6839-BEF3-47B2-B5DB49BDAB79}"/>
              </a:ext>
            </a:extLst>
          </p:cNvPr>
          <p:cNvPicPr>
            <a:picLocks noChangeAspect="1"/>
          </p:cNvPicPr>
          <p:nvPr/>
        </p:nvPicPr>
        <p:blipFill>
          <a:blip r:embed="rId2"/>
          <a:srcRect l="41605" r="17133" b="-1"/>
          <a:stretch>
            <a:fillRect/>
          </a:stretch>
        </p:blipFill>
        <p:spPr>
          <a:xfrm>
            <a:off x="20" y="10"/>
            <a:ext cx="4857871" cy="6857990"/>
          </a:xfrm>
          <a:prstGeom prst="rect">
            <a:avLst/>
          </a:prstGeom>
        </p:spPr>
      </p:pic>
      <p:cxnSp>
        <p:nvCxnSpPr>
          <p:cNvPr id="15" name="Straight Connector 14">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B94638A0-C34E-D19B-2600-9058C644D7CD}"/>
              </a:ext>
            </a:extLst>
          </p:cNvPr>
          <p:cNvSpPr>
            <a:spLocks noGrp="1"/>
          </p:cNvSpPr>
          <p:nvPr>
            <p:ph idx="1"/>
          </p:nvPr>
        </p:nvSpPr>
        <p:spPr>
          <a:xfrm>
            <a:off x="5496821" y="2633236"/>
            <a:ext cx="6034187" cy="3664687"/>
          </a:xfrm>
        </p:spPr>
        <p:txBody>
          <a:bodyPr>
            <a:normAutofit lnSpcReduction="10000"/>
          </a:bodyPr>
          <a:lstStyle/>
          <a:p>
            <a:r>
              <a:rPr lang="en-US" sz="2400" dirty="0"/>
              <a:t>DoD TBI Clinical Practice Guidelines </a:t>
            </a:r>
          </a:p>
          <a:p>
            <a:r>
              <a:rPr lang="en-US" sz="2400" dirty="0"/>
              <a:t>Combat &amp; Operational Stress Control (COSC) doctrine</a:t>
            </a:r>
          </a:p>
          <a:p>
            <a:r>
              <a:rPr lang="en-US" sz="2400" dirty="0"/>
              <a:t>Military Acute Concussion Evaluation (MACE 2) card</a:t>
            </a:r>
          </a:p>
          <a:p>
            <a:endParaRPr lang="en-US" sz="2400" dirty="0"/>
          </a:p>
          <a:p>
            <a:pPr marL="0" indent="0">
              <a:buNone/>
            </a:pPr>
            <a:r>
              <a:rPr lang="en-US" sz="2400" dirty="0"/>
              <a:t>Slides: </a:t>
            </a:r>
            <a:r>
              <a:rPr lang="en-US" sz="2400" dirty="0">
                <a:hlinkClick r:id="rId3"/>
              </a:rPr>
              <a:t>www.robdvorak.net</a:t>
            </a:r>
            <a:r>
              <a:rPr lang="en-US" sz="2400">
                <a:hlinkClick r:id="rId3"/>
              </a:rPr>
              <a:t>/slides</a:t>
            </a:r>
            <a:endParaRPr lang="en-US" sz="2400"/>
          </a:p>
          <a:p>
            <a:pPr marL="0" indent="0">
              <a:buNone/>
            </a:pPr>
            <a:endParaRPr lang="en-US" sz="2400" dirty="0"/>
          </a:p>
          <a:p>
            <a:endParaRPr lang="en-US" sz="2400" dirty="0"/>
          </a:p>
        </p:txBody>
      </p:sp>
    </p:spTree>
    <p:extLst>
      <p:ext uri="{BB962C8B-B14F-4D97-AF65-F5344CB8AC3E}">
        <p14:creationId xmlns:p14="http://schemas.microsoft.com/office/powerpoint/2010/main" val="3733002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5DE7F4D9-C2D7-7DA1-DB41-6E28FE80BC3B}"/>
              </a:ext>
            </a:extLst>
          </p:cNvPr>
          <p:cNvPicPr>
            <a:picLocks noChangeAspect="1"/>
          </p:cNvPicPr>
          <p:nvPr/>
        </p:nvPicPr>
        <p:blipFill>
          <a:blip r:embed="rId2"/>
          <a:srcRect b="6250"/>
          <a:stretch>
            <a:fillRect/>
          </a:stretch>
        </p:blipFill>
        <p:spPr>
          <a:xfrm>
            <a:off x="20" y="10"/>
            <a:ext cx="12191979" cy="6857989"/>
          </a:xfrm>
          <a:prstGeom prst="rect">
            <a:avLst/>
          </a:prstGeom>
        </p:spPr>
      </p:pic>
      <p:sp>
        <p:nvSpPr>
          <p:cNvPr id="13" name="Rectangle 12">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1D153-197F-4107-AEFF-5C38333762D0}"/>
              </a:ext>
            </a:extLst>
          </p:cNvPr>
          <p:cNvSpPr>
            <a:spLocks noGrp="1"/>
          </p:cNvSpPr>
          <p:nvPr>
            <p:ph type="title"/>
          </p:nvPr>
        </p:nvSpPr>
        <p:spPr>
          <a:xfrm>
            <a:off x="640080" y="914400"/>
            <a:ext cx="4892948" cy="3427867"/>
          </a:xfrm>
        </p:spPr>
        <p:txBody>
          <a:bodyPr vert="horz" lIns="91440" tIns="45720" rIns="91440" bIns="45720" rtlCol="0" anchor="t">
            <a:normAutofit/>
          </a:bodyPr>
          <a:lstStyle/>
          <a:p>
            <a:r>
              <a:rPr lang="en-US" sz="5400" b="1" kern="1200">
                <a:solidFill>
                  <a:srgbClr val="FFFFFF"/>
                </a:solidFill>
                <a:latin typeface="+mj-lt"/>
                <a:ea typeface="+mj-ea"/>
                <a:cs typeface="+mj-cs"/>
              </a:rPr>
              <a:t>Questions</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8459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C056B-2C81-C9A0-0F79-981DEE83A6AC}"/>
              </a:ext>
            </a:extLst>
          </p:cNvPr>
          <p:cNvSpPr>
            <a:spLocks noGrp="1"/>
          </p:cNvSpPr>
          <p:nvPr>
            <p:ph type="title"/>
          </p:nvPr>
        </p:nvSpPr>
        <p:spPr>
          <a:xfrm>
            <a:off x="640079" y="570750"/>
            <a:ext cx="10890929" cy="1387934"/>
          </a:xfrm>
        </p:spPr>
        <p:txBody>
          <a:bodyPr anchor="b">
            <a:normAutofit/>
          </a:bodyPr>
          <a:lstStyle/>
          <a:p>
            <a:r>
              <a:rPr lang="en-US" dirty="0"/>
              <a:t>Question to the group</a:t>
            </a:r>
          </a:p>
        </p:txBody>
      </p:sp>
      <p:cxnSp>
        <p:nvCxnSpPr>
          <p:cNvPr id="11" name="Straight Connector 10">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3EDC685-258B-8C62-F84D-F7733B04967B}"/>
              </a:ext>
            </a:extLst>
          </p:cNvPr>
          <p:cNvGraphicFramePr>
            <a:graphicFrameLocks noGrp="1"/>
          </p:cNvGraphicFramePr>
          <p:nvPr>
            <p:ph idx="1"/>
            <p:extLst>
              <p:ext uri="{D42A27DB-BD31-4B8C-83A1-F6EECF244321}">
                <p14:modId xmlns:p14="http://schemas.microsoft.com/office/powerpoint/2010/main" val="3685564559"/>
              </p:ext>
            </p:extLst>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33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36581-69CA-95EB-AF65-C3271E81B248}"/>
              </a:ext>
            </a:extLst>
          </p:cNvPr>
          <p:cNvSpPr>
            <a:spLocks noGrp="1"/>
          </p:cNvSpPr>
          <p:nvPr>
            <p:ph type="title"/>
          </p:nvPr>
        </p:nvSpPr>
        <p:spPr>
          <a:xfrm>
            <a:off x="640080" y="1371600"/>
            <a:ext cx="5737859" cy="1097280"/>
          </a:xfrm>
        </p:spPr>
        <p:txBody>
          <a:bodyPr>
            <a:normAutofit/>
          </a:bodyPr>
          <a:lstStyle/>
          <a:p>
            <a:pPr>
              <a:lnSpc>
                <a:spcPct val="90000"/>
              </a:lnSpc>
            </a:pPr>
            <a:r>
              <a:rPr lang="en-US" sz="3400"/>
              <a:t>What is </a:t>
            </a:r>
            <a:r>
              <a:rPr lang="en-US" sz="3400" err="1"/>
              <a:t>mTBI</a:t>
            </a:r>
            <a:r>
              <a:rPr lang="en-US" sz="3400"/>
              <a:t> (in a combat context)</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5C8290-F559-4C4A-130A-FFB445B1AFC7}"/>
              </a:ext>
            </a:extLst>
          </p:cNvPr>
          <p:cNvSpPr>
            <a:spLocks noGrp="1"/>
          </p:cNvSpPr>
          <p:nvPr>
            <p:ph idx="1"/>
          </p:nvPr>
        </p:nvSpPr>
        <p:spPr>
          <a:xfrm>
            <a:off x="640080" y="2633236"/>
            <a:ext cx="5737860" cy="3666980"/>
          </a:xfrm>
        </p:spPr>
        <p:txBody>
          <a:bodyPr>
            <a:normAutofit/>
          </a:bodyPr>
          <a:lstStyle/>
          <a:p>
            <a:pPr>
              <a:lnSpc>
                <a:spcPct val="110000"/>
              </a:lnSpc>
            </a:pPr>
            <a:r>
              <a:rPr lang="en-US"/>
              <a:t>Physical injury to the brain from blast, blunt trauma, or acceleration/deceleration.</a:t>
            </a:r>
          </a:p>
          <a:p>
            <a:pPr>
              <a:lnSpc>
                <a:spcPct val="110000"/>
              </a:lnSpc>
            </a:pPr>
            <a:r>
              <a:rPr lang="en-US" i="1"/>
              <a:t>Key features</a:t>
            </a:r>
            <a:r>
              <a:rPr lang="en-US"/>
              <a:t>:</a:t>
            </a:r>
          </a:p>
          <a:p>
            <a:pPr lvl="1">
              <a:lnSpc>
                <a:spcPct val="110000"/>
              </a:lnSpc>
            </a:pPr>
            <a:r>
              <a:rPr lang="en-US"/>
              <a:t>Brief loss of consciousness (&lt;30 min) or alteration of consciousness</a:t>
            </a:r>
          </a:p>
          <a:p>
            <a:pPr lvl="1">
              <a:lnSpc>
                <a:spcPct val="110000"/>
              </a:lnSpc>
            </a:pPr>
            <a:r>
              <a:rPr lang="en-US"/>
              <a:t>Post-traumatic amnesia (momentary confusion, can’t recall event)</a:t>
            </a:r>
          </a:p>
          <a:p>
            <a:pPr lvl="1">
              <a:lnSpc>
                <a:spcPct val="110000"/>
              </a:lnSpc>
            </a:pPr>
            <a:r>
              <a:rPr lang="en-US"/>
              <a:t>Headache, dizziness, balance issues, light/noise sensitivity</a:t>
            </a:r>
          </a:p>
          <a:p>
            <a:pPr lvl="1">
              <a:lnSpc>
                <a:spcPct val="110000"/>
              </a:lnSpc>
            </a:pPr>
            <a:r>
              <a:rPr lang="en-US"/>
              <a:t>Symptoms can persist beyond 24 hrs.</a:t>
            </a:r>
          </a:p>
          <a:p>
            <a:pPr>
              <a:lnSpc>
                <a:spcPct val="110000"/>
              </a:lnSpc>
            </a:pPr>
            <a:endParaRPr lang="en-US"/>
          </a:p>
        </p:txBody>
      </p:sp>
      <p:pic>
        <p:nvPicPr>
          <p:cNvPr id="2050" name="Picture 2" descr="Abbott Joins Forces with U.S. Department of Defense to Develop Portable  Blood Tests for Evaluating Concussions">
            <a:extLst>
              <a:ext uri="{FF2B5EF4-FFF2-40B4-BE49-F238E27FC236}">
                <a16:creationId xmlns:a16="http://schemas.microsoft.com/office/drawing/2014/main" id="{00D508B7-FC50-FB29-1408-C1253E941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703"/>
          <a:stretch>
            <a:fillRect/>
          </a:stretch>
        </p:blipFill>
        <p:spPr bwMode="auto">
          <a:xfrm>
            <a:off x="6635431" y="557784"/>
            <a:ext cx="5299075" cy="584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8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22B7CE-899D-4F3C-2A91-D2CE624B304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F29B2-838B-D3B4-23CC-8FCB83A1B99C}"/>
              </a:ext>
            </a:extLst>
          </p:cNvPr>
          <p:cNvSpPr>
            <a:spLocks noGrp="1"/>
          </p:cNvSpPr>
          <p:nvPr>
            <p:ph type="title"/>
          </p:nvPr>
        </p:nvSpPr>
        <p:spPr>
          <a:xfrm>
            <a:off x="640079" y="570750"/>
            <a:ext cx="10890929" cy="1387934"/>
          </a:xfrm>
        </p:spPr>
        <p:txBody>
          <a:bodyPr anchor="b">
            <a:normAutofit/>
          </a:bodyPr>
          <a:lstStyle/>
          <a:p>
            <a:r>
              <a:rPr lang="en-US" dirty="0"/>
              <a:t>Question to the group</a:t>
            </a:r>
          </a:p>
        </p:txBody>
      </p:sp>
      <p:cxnSp>
        <p:nvCxnSpPr>
          <p:cNvPr id="11" name="Straight Connector 10">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813F67E-D566-7A35-B530-D23C1524548F}"/>
              </a:ext>
            </a:extLst>
          </p:cNvPr>
          <p:cNvGraphicFramePr>
            <a:graphicFrameLocks noGrp="1"/>
          </p:cNvGraphicFramePr>
          <p:nvPr>
            <p:ph idx="1"/>
            <p:extLst>
              <p:ext uri="{D42A27DB-BD31-4B8C-83A1-F6EECF244321}">
                <p14:modId xmlns:p14="http://schemas.microsoft.com/office/powerpoint/2010/main" val="2554238623"/>
              </p:ext>
            </p:extLst>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45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3451A9-A343-30EF-E652-846FE1F145D5}"/>
              </a:ext>
            </a:extLst>
          </p:cNvPr>
          <p:cNvSpPr>
            <a:spLocks noGrp="1"/>
          </p:cNvSpPr>
          <p:nvPr>
            <p:ph type="title"/>
          </p:nvPr>
        </p:nvSpPr>
        <p:spPr>
          <a:xfrm>
            <a:off x="640080" y="1371600"/>
            <a:ext cx="10890928" cy="971550"/>
          </a:xfrm>
        </p:spPr>
        <p:txBody>
          <a:bodyPr vert="horz" lIns="91440" tIns="45720" rIns="91440" bIns="45720" rtlCol="0" anchor="t">
            <a:normAutofit/>
          </a:bodyPr>
          <a:lstStyle/>
          <a:p>
            <a:r>
              <a:rPr lang="en-US"/>
              <a:t>Symptom Overlap</a:t>
            </a:r>
          </a:p>
        </p:txBody>
      </p:sp>
      <p:cxnSp>
        <p:nvCxnSpPr>
          <p:cNvPr id="23" name="Straight Connector 22">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6" name="Content Placeholder 3">
            <a:extLst>
              <a:ext uri="{FF2B5EF4-FFF2-40B4-BE49-F238E27FC236}">
                <a16:creationId xmlns:a16="http://schemas.microsoft.com/office/drawing/2014/main" id="{71A3FB54-15D5-3C25-DAAA-5895E422AFEA}"/>
              </a:ext>
            </a:extLst>
          </p:cNvPr>
          <p:cNvGraphicFramePr>
            <a:graphicFrameLocks/>
          </p:cNvGraphicFramePr>
          <p:nvPr>
            <p:extLst>
              <p:ext uri="{D42A27DB-BD31-4B8C-83A1-F6EECF244321}">
                <p14:modId xmlns:p14="http://schemas.microsoft.com/office/powerpoint/2010/main" val="99433955"/>
              </p:ext>
            </p:extLst>
          </p:nvPr>
        </p:nvGraphicFramePr>
        <p:xfrm>
          <a:off x="927868" y="2537460"/>
          <a:ext cx="5218923" cy="3760463"/>
        </p:xfrm>
        <a:graphic>
          <a:graphicData uri="http://schemas.openxmlformats.org/drawingml/2006/table">
            <a:tbl>
              <a:tblPr>
                <a:solidFill>
                  <a:srgbClr val="F7F7F7"/>
                </a:solidFill>
              </a:tblPr>
              <a:tblGrid>
                <a:gridCol w="3077721">
                  <a:extLst>
                    <a:ext uri="{9D8B030D-6E8A-4147-A177-3AD203B41FA5}">
                      <a16:colId xmlns:a16="http://schemas.microsoft.com/office/drawing/2014/main" val="1171199258"/>
                    </a:ext>
                  </a:extLst>
                </a:gridCol>
                <a:gridCol w="1021787">
                  <a:extLst>
                    <a:ext uri="{9D8B030D-6E8A-4147-A177-3AD203B41FA5}">
                      <a16:colId xmlns:a16="http://schemas.microsoft.com/office/drawing/2014/main" val="709406806"/>
                    </a:ext>
                  </a:extLst>
                </a:gridCol>
                <a:gridCol w="1119415">
                  <a:extLst>
                    <a:ext uri="{9D8B030D-6E8A-4147-A177-3AD203B41FA5}">
                      <a16:colId xmlns:a16="http://schemas.microsoft.com/office/drawing/2014/main" val="1699954653"/>
                    </a:ext>
                  </a:extLst>
                </a:gridCol>
              </a:tblGrid>
              <a:tr h="537209">
                <a:tc>
                  <a:txBody>
                    <a:bodyPr/>
                    <a:lstStyle/>
                    <a:p>
                      <a:pPr algn="l" fontAlgn="ctr">
                        <a:buNone/>
                      </a:pPr>
                      <a:r>
                        <a:rPr lang="en-US" sz="1900" b="1" i="0" u="none" strike="noStrike" cap="none" spc="0">
                          <a:solidFill>
                            <a:schemeClr val="tx1"/>
                          </a:solidFill>
                          <a:effectLst/>
                          <a:latin typeface="Arial" panose="020B0604020202020204" pitchFamily="34" charset="0"/>
                        </a:rPr>
                        <a:t>Symptom</a:t>
                      </a:r>
                      <a:endParaRPr lang="en-US" sz="1900" b="0" i="0" u="none" strike="noStrike" cap="none" spc="0">
                        <a:solidFill>
                          <a:schemeClr val="tx1"/>
                        </a:solidFill>
                        <a:effectLst/>
                        <a:latin typeface="Arial" panose="020B0604020202020204" pitchFamily="34" charset="0"/>
                      </a:endParaRPr>
                    </a:p>
                  </a:txBody>
                  <a:tcPr marL="177617" marR="177617" marT="88808" marB="11026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l" fontAlgn="ctr">
                        <a:buNone/>
                      </a:pPr>
                      <a:r>
                        <a:rPr lang="en-US" sz="1900" b="1" i="0" u="none" strike="noStrike" cap="none" spc="0">
                          <a:solidFill>
                            <a:schemeClr val="tx1"/>
                          </a:solidFill>
                          <a:effectLst/>
                          <a:latin typeface="Arial" panose="020B0604020202020204" pitchFamily="34" charset="0"/>
                        </a:rPr>
                        <a:t>ASR</a:t>
                      </a:r>
                      <a:endParaRPr lang="en-US" sz="1900" b="0" i="0" u="none" strike="noStrike" cap="none" spc="0">
                        <a:solidFill>
                          <a:schemeClr val="tx1"/>
                        </a:solidFill>
                        <a:effectLst/>
                        <a:latin typeface="Arial" panose="020B0604020202020204" pitchFamily="34" charset="0"/>
                      </a:endParaRPr>
                    </a:p>
                  </a:txBody>
                  <a:tcPr marL="177617" marR="177617" marT="88808" marB="11026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l" fontAlgn="ctr">
                        <a:buNone/>
                      </a:pPr>
                      <a:r>
                        <a:rPr lang="en-US" sz="1900" b="1" i="0" u="none" strike="noStrike" cap="none" spc="0">
                          <a:solidFill>
                            <a:schemeClr val="tx1"/>
                          </a:solidFill>
                          <a:effectLst/>
                          <a:latin typeface="Arial" panose="020B0604020202020204" pitchFamily="34" charset="0"/>
                        </a:rPr>
                        <a:t>mTBI</a:t>
                      </a:r>
                      <a:endParaRPr lang="en-US" sz="1900" b="0" i="0" u="none" strike="noStrike" cap="none" spc="0">
                        <a:solidFill>
                          <a:schemeClr val="tx1"/>
                        </a:solidFill>
                        <a:effectLst/>
                        <a:latin typeface="Arial" panose="020B0604020202020204" pitchFamily="34" charset="0"/>
                      </a:endParaRPr>
                    </a:p>
                  </a:txBody>
                  <a:tcPr marL="177617" marR="177617" marT="88808" marB="11026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3737874891"/>
                  </a:ext>
                </a:extLst>
              </a:tr>
              <a:tr h="537209">
                <a:tc>
                  <a:txBody>
                    <a:bodyPr/>
                    <a:lstStyle/>
                    <a:p>
                      <a:pPr algn="l" fontAlgn="ctr">
                        <a:buNone/>
                      </a:pPr>
                      <a:r>
                        <a:rPr lang="en-US" sz="1900" b="0" i="0" u="none" strike="noStrike" cap="none" spc="0">
                          <a:solidFill>
                            <a:schemeClr val="tx1"/>
                          </a:solidFill>
                          <a:effectLst/>
                          <a:latin typeface="Arial" panose="020B0604020202020204" pitchFamily="34" charset="0"/>
                        </a:rPr>
                        <a:t>Confusion</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799267042"/>
                  </a:ext>
                </a:extLst>
              </a:tr>
              <a:tr h="537209">
                <a:tc>
                  <a:txBody>
                    <a:bodyPr/>
                    <a:lstStyle/>
                    <a:p>
                      <a:pPr algn="l" fontAlgn="ctr">
                        <a:buNone/>
                      </a:pPr>
                      <a:r>
                        <a:rPr lang="en-US" sz="1900" b="0" i="0" u="none" strike="noStrike" cap="none" spc="0">
                          <a:solidFill>
                            <a:schemeClr val="tx1"/>
                          </a:solidFill>
                          <a:effectLst/>
                          <a:latin typeface="Arial" panose="020B0604020202020204" pitchFamily="34" charset="0"/>
                        </a:rPr>
                        <a:t>Memory gaps</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428441748"/>
                  </a:ext>
                </a:extLst>
              </a:tr>
              <a:tr h="537209">
                <a:tc>
                  <a:txBody>
                    <a:bodyPr/>
                    <a:lstStyle/>
                    <a:p>
                      <a:pPr algn="l" fontAlgn="ctr">
                        <a:buNone/>
                      </a:pPr>
                      <a:r>
                        <a:rPr lang="en-US" sz="1900" b="0" i="0" u="none" strike="noStrike" cap="none" spc="0">
                          <a:solidFill>
                            <a:schemeClr val="tx1"/>
                          </a:solidFill>
                          <a:effectLst/>
                          <a:latin typeface="Arial" panose="020B0604020202020204" pitchFamily="34" charset="0"/>
                        </a:rPr>
                        <a:t>Headache</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733499532"/>
                  </a:ext>
                </a:extLst>
              </a:tr>
              <a:tr h="537209">
                <a:tc>
                  <a:txBody>
                    <a:bodyPr/>
                    <a:lstStyle/>
                    <a:p>
                      <a:pPr algn="l" fontAlgn="ctr">
                        <a:buNone/>
                      </a:pPr>
                      <a:r>
                        <a:rPr lang="en-US" sz="1900" b="0" i="0" u="none" strike="noStrike" cap="none" spc="0">
                          <a:solidFill>
                            <a:schemeClr val="tx1"/>
                          </a:solidFill>
                          <a:effectLst/>
                          <a:latin typeface="Arial" panose="020B0604020202020204" pitchFamily="34" charset="0"/>
                        </a:rPr>
                        <a:t>Emotional lability</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dirty="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39491122"/>
                  </a:ext>
                </a:extLst>
              </a:tr>
              <a:tr h="537209">
                <a:tc>
                  <a:txBody>
                    <a:bodyPr/>
                    <a:lstStyle/>
                    <a:p>
                      <a:pPr algn="l" fontAlgn="ctr">
                        <a:buNone/>
                      </a:pPr>
                      <a:r>
                        <a:rPr lang="en-US" sz="1900" b="0" i="0" u="none" strike="noStrike" cap="none" spc="0">
                          <a:solidFill>
                            <a:schemeClr val="tx1"/>
                          </a:solidFill>
                          <a:effectLst/>
                          <a:latin typeface="Arial" panose="020B0604020202020204" pitchFamily="34" charset="0"/>
                        </a:rPr>
                        <a:t>Nausea/vomiting</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130668600"/>
                  </a:ext>
                </a:extLst>
              </a:tr>
              <a:tr h="537209">
                <a:tc>
                  <a:txBody>
                    <a:bodyPr/>
                    <a:lstStyle/>
                    <a:p>
                      <a:pPr algn="l" fontAlgn="ctr">
                        <a:buNone/>
                      </a:pPr>
                      <a:r>
                        <a:rPr lang="en-US" sz="1900" b="0" i="0" u="none" strike="noStrike" cap="none" spc="0">
                          <a:solidFill>
                            <a:schemeClr val="tx1"/>
                          </a:solidFill>
                          <a:effectLst/>
                          <a:latin typeface="Arial" panose="020B0604020202020204" pitchFamily="34" charset="0"/>
                        </a:rPr>
                        <a:t>Trembling/hyperarousal</a:t>
                      </a:r>
                    </a:p>
                  </a:txBody>
                  <a:tcPr marL="177617" marR="177617" marT="88808" marB="11026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l" fontAlgn="ctr">
                        <a:buNone/>
                      </a:pPr>
                      <a:r>
                        <a:rPr lang="en-US" sz="1900" b="0" i="0" u="none" strike="noStrike" cap="none" spc="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l" fontAlgn="ctr">
                        <a:buNone/>
                      </a:pPr>
                      <a:r>
                        <a:rPr lang="en-US" sz="1900" b="0" i="0" u="none" strike="noStrike" cap="none" spc="0" dirty="0">
                          <a:solidFill>
                            <a:schemeClr val="tx1"/>
                          </a:solidFill>
                          <a:effectLst/>
                          <a:latin typeface="Arial" panose="020B0604020202020204" pitchFamily="34" charset="0"/>
                        </a:rPr>
                        <a:t>  ❌</a:t>
                      </a:r>
                    </a:p>
                  </a:txBody>
                  <a:tcPr marL="177617" marR="177617" marT="88808" marB="11026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2437794121"/>
                  </a:ext>
                </a:extLst>
              </a:tr>
            </a:tbl>
          </a:graphicData>
        </a:graphic>
      </p:graphicFrame>
      <p:pic>
        <p:nvPicPr>
          <p:cNvPr id="5" name="Picture 4" descr="Digital art of brain">
            <a:extLst>
              <a:ext uri="{FF2B5EF4-FFF2-40B4-BE49-F238E27FC236}">
                <a16:creationId xmlns:a16="http://schemas.microsoft.com/office/drawing/2014/main" id="{82786401-8726-FE1E-5EE6-7C1759DC3697}"/>
              </a:ext>
            </a:extLst>
          </p:cNvPr>
          <p:cNvPicPr>
            <a:picLocks noChangeAspect="1"/>
          </p:cNvPicPr>
          <p:nvPr/>
        </p:nvPicPr>
        <p:blipFill>
          <a:blip r:embed="rId2"/>
          <a:srcRect l="25675" t="3285" r="27476" b="21845"/>
          <a:stretch>
            <a:fillRect/>
          </a:stretch>
        </p:blipFill>
        <p:spPr>
          <a:xfrm>
            <a:off x="6694714" y="1831257"/>
            <a:ext cx="4968913" cy="4466666"/>
          </a:xfrm>
          <a:prstGeom prst="rect">
            <a:avLst/>
          </a:prstGeom>
        </p:spPr>
      </p:pic>
      <p:sp>
        <p:nvSpPr>
          <p:cNvPr id="7" name="TextBox 6">
            <a:extLst>
              <a:ext uri="{FF2B5EF4-FFF2-40B4-BE49-F238E27FC236}">
                <a16:creationId xmlns:a16="http://schemas.microsoft.com/office/drawing/2014/main" id="{2AE49A2F-CA70-85D1-4D25-AE43FBDA30CD}"/>
              </a:ext>
            </a:extLst>
          </p:cNvPr>
          <p:cNvSpPr txBox="1"/>
          <p:nvPr/>
        </p:nvSpPr>
        <p:spPr>
          <a:xfrm>
            <a:off x="927868" y="6474301"/>
            <a:ext cx="10890927" cy="369332"/>
          </a:xfrm>
          <a:prstGeom prst="rect">
            <a:avLst/>
          </a:prstGeom>
          <a:noFill/>
        </p:spPr>
        <p:txBody>
          <a:bodyPr wrap="square">
            <a:spAutoFit/>
          </a:bodyPr>
          <a:lstStyle/>
          <a:p>
            <a:r>
              <a:rPr lang="en-US" dirty="0"/>
              <a:t>Both can look like the soldier is ‘out of it.’ The difference is whether it’s a brain injury or a stress response</a:t>
            </a:r>
          </a:p>
        </p:txBody>
      </p:sp>
    </p:spTree>
    <p:extLst>
      <p:ext uri="{BB962C8B-B14F-4D97-AF65-F5344CB8AC3E}">
        <p14:creationId xmlns:p14="http://schemas.microsoft.com/office/powerpoint/2010/main" val="122344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6170D-0C4F-8480-A954-FABCC856570D}"/>
              </a:ext>
            </a:extLst>
          </p:cNvPr>
          <p:cNvSpPr>
            <a:spLocks noGrp="1"/>
          </p:cNvSpPr>
          <p:nvPr>
            <p:ph type="title"/>
          </p:nvPr>
        </p:nvSpPr>
        <p:spPr>
          <a:xfrm>
            <a:off x="661850" y="409605"/>
            <a:ext cx="11149150" cy="1097280"/>
          </a:xfrm>
        </p:spPr>
        <p:txBody>
          <a:bodyPr anchor="t">
            <a:normAutofit fontScale="90000"/>
          </a:bodyPr>
          <a:lstStyle/>
          <a:p>
            <a:pPr>
              <a:lnSpc>
                <a:spcPct val="90000"/>
              </a:lnSpc>
            </a:pPr>
            <a:r>
              <a:rPr lang="en-US" sz="3600" dirty="0"/>
              <a:t>Hypothalamic-Pituitary-Adrenal</a:t>
            </a:r>
            <a:r>
              <a:rPr lang="en-US" sz="2800" dirty="0"/>
              <a:t> </a:t>
            </a:r>
            <a:r>
              <a:rPr lang="en-US" sz="3600" dirty="0"/>
              <a:t>(HPA) axis Overview</a:t>
            </a:r>
            <a:br>
              <a:rPr lang="en-US" sz="2800" dirty="0"/>
            </a:br>
            <a:endParaRPr lang="en-US" sz="2800" dirty="0"/>
          </a:p>
        </p:txBody>
      </p:sp>
      <p:sp>
        <p:nvSpPr>
          <p:cNvPr id="3" name="Content Placeholder 2">
            <a:extLst>
              <a:ext uri="{FF2B5EF4-FFF2-40B4-BE49-F238E27FC236}">
                <a16:creationId xmlns:a16="http://schemas.microsoft.com/office/drawing/2014/main" id="{62AACA1F-86EC-216C-DF52-F0681080A409}"/>
              </a:ext>
            </a:extLst>
          </p:cNvPr>
          <p:cNvSpPr>
            <a:spLocks noGrp="1"/>
          </p:cNvSpPr>
          <p:nvPr>
            <p:ph idx="1"/>
          </p:nvPr>
        </p:nvSpPr>
        <p:spPr>
          <a:xfrm>
            <a:off x="283030" y="1600212"/>
            <a:ext cx="5388098" cy="5257778"/>
          </a:xfrm>
        </p:spPr>
        <p:txBody>
          <a:bodyPr>
            <a:normAutofit fontScale="85000" lnSpcReduction="20000"/>
          </a:bodyPr>
          <a:lstStyle/>
          <a:p>
            <a:pPr>
              <a:lnSpc>
                <a:spcPct val="110000"/>
              </a:lnSpc>
            </a:pPr>
            <a:r>
              <a:rPr lang="en-US" sz="2800" dirty="0"/>
              <a:t>The HPA axis is the central neuroendocrine stress response system:</a:t>
            </a:r>
          </a:p>
          <a:p>
            <a:pPr lvl="1">
              <a:lnSpc>
                <a:spcPct val="110000"/>
              </a:lnSpc>
            </a:pPr>
            <a:r>
              <a:rPr lang="en-US" sz="2400" b="1" dirty="0"/>
              <a:t>Hypothalamus</a:t>
            </a:r>
            <a:r>
              <a:rPr lang="en-US" sz="2400" dirty="0"/>
              <a:t> releases corticotropin-releasing hormone (CRH)</a:t>
            </a:r>
          </a:p>
          <a:p>
            <a:pPr lvl="1">
              <a:lnSpc>
                <a:spcPct val="110000"/>
              </a:lnSpc>
            </a:pPr>
            <a:r>
              <a:rPr lang="en-US" sz="2400" b="1" dirty="0"/>
              <a:t>Pituitary</a:t>
            </a:r>
            <a:r>
              <a:rPr lang="en-US" sz="2400" dirty="0"/>
              <a:t> releases adrenocorticotropic hormone (ACTH)</a:t>
            </a:r>
          </a:p>
          <a:p>
            <a:pPr lvl="1">
              <a:lnSpc>
                <a:spcPct val="110000"/>
              </a:lnSpc>
            </a:pPr>
            <a:r>
              <a:rPr lang="en-US" sz="2400" b="1" dirty="0"/>
              <a:t>Adrenal cortex</a:t>
            </a:r>
            <a:r>
              <a:rPr lang="en-US" sz="2400" dirty="0"/>
              <a:t> releases cortisol</a:t>
            </a:r>
          </a:p>
          <a:p>
            <a:pPr lvl="1">
              <a:lnSpc>
                <a:spcPct val="110000"/>
              </a:lnSpc>
            </a:pPr>
            <a:r>
              <a:rPr lang="en-US" sz="2400" dirty="0"/>
              <a:t>Cortisol acts on tissues and feeds back to suppress CRH/ACTH</a:t>
            </a:r>
            <a:br>
              <a:rPr lang="en-US" sz="1400" dirty="0"/>
            </a:br>
            <a:endParaRPr lang="en-US" sz="1400" dirty="0"/>
          </a:p>
          <a:p>
            <a:pPr>
              <a:lnSpc>
                <a:spcPct val="110000"/>
              </a:lnSpc>
            </a:pPr>
            <a:r>
              <a:rPr lang="en-US" sz="2800" dirty="0"/>
              <a:t>It is tightly linked with the sympathetic nervous system, limbic system (especially amygdala and hippocampus), and immune signaling.</a:t>
            </a:r>
          </a:p>
          <a:p>
            <a:pPr>
              <a:lnSpc>
                <a:spcPct val="110000"/>
              </a:lnSpc>
            </a:pPr>
            <a:endParaRPr lang="en-US" sz="1400" dirty="0"/>
          </a:p>
        </p:txBody>
      </p:sp>
      <p:pic>
        <p:nvPicPr>
          <p:cNvPr id="4" name="Picture 2" descr="Hypothalamic-Pituitary-Adrenal (HPA) Axis | BioRender Science Templates">
            <a:extLst>
              <a:ext uri="{FF2B5EF4-FFF2-40B4-BE49-F238E27FC236}">
                <a16:creationId xmlns:a16="http://schemas.microsoft.com/office/drawing/2014/main" id="{CF0EF3A2-C927-2EAC-1893-0ED642E072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8717" r="8401" b="2"/>
          <a:stretch>
            <a:fillRect/>
          </a:stretch>
        </p:blipFill>
        <p:spPr bwMode="auto">
          <a:xfrm>
            <a:off x="5671128" y="1916490"/>
            <a:ext cx="6520872" cy="435143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21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roscopic view of cells">
            <a:extLst>
              <a:ext uri="{FF2B5EF4-FFF2-40B4-BE49-F238E27FC236}">
                <a16:creationId xmlns:a16="http://schemas.microsoft.com/office/drawing/2014/main" id="{C0EC8638-4AE1-744F-EC19-B74406573BEA}"/>
              </a:ext>
            </a:extLst>
          </p:cNvPr>
          <p:cNvPicPr>
            <a:picLocks noChangeAspect="1"/>
          </p:cNvPicPr>
          <p:nvPr/>
        </p:nvPicPr>
        <p:blipFill>
          <a:blip r:embed="rId2"/>
          <a:srcRect b="15730"/>
          <a:stretch>
            <a:fillRect/>
          </a:stretch>
        </p:blipFill>
        <p:spPr>
          <a:xfrm>
            <a:off x="20" y="10"/>
            <a:ext cx="12191980" cy="6857990"/>
          </a:xfrm>
          <a:prstGeom prst="rect">
            <a:avLst/>
          </a:prstGeom>
        </p:spPr>
      </p:pic>
      <p:sp useBgFill="1">
        <p:nvSpPr>
          <p:cNvPr id="15" name="Rectangle 14">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96E58-8D8C-478F-5301-1690B035004A}"/>
              </a:ext>
            </a:extLst>
          </p:cNvPr>
          <p:cNvSpPr>
            <a:spLocks noGrp="1"/>
          </p:cNvSpPr>
          <p:nvPr>
            <p:ph type="title"/>
          </p:nvPr>
        </p:nvSpPr>
        <p:spPr>
          <a:xfrm>
            <a:off x="485672" y="979075"/>
            <a:ext cx="5777015" cy="1516417"/>
          </a:xfrm>
        </p:spPr>
        <p:txBody>
          <a:bodyPr anchor="t">
            <a:normAutofit/>
          </a:bodyPr>
          <a:lstStyle/>
          <a:p>
            <a:pPr>
              <a:lnSpc>
                <a:spcPct val="90000"/>
              </a:lnSpc>
            </a:pPr>
            <a:r>
              <a:rPr lang="en-US" sz="2800" dirty="0"/>
              <a:t>Hypothalamic-Pituitary-Adrenal (HPA) axis Differences across ASR and </a:t>
            </a:r>
            <a:r>
              <a:rPr lang="en-US" sz="2800" dirty="0" err="1"/>
              <a:t>mTBI</a:t>
            </a:r>
            <a:endParaRPr lang="en-US" sz="2800" dirty="0"/>
          </a:p>
        </p:txBody>
      </p:sp>
      <p:cxnSp>
        <p:nvCxnSpPr>
          <p:cNvPr id="13" name="Straight Connector 12">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EED6C4-2AA0-F2F4-E914-A7CA1E70C74A}"/>
              </a:ext>
            </a:extLst>
          </p:cNvPr>
          <p:cNvSpPr>
            <a:spLocks noGrp="1"/>
          </p:cNvSpPr>
          <p:nvPr>
            <p:ph idx="1"/>
          </p:nvPr>
        </p:nvSpPr>
        <p:spPr>
          <a:xfrm>
            <a:off x="516453" y="2662356"/>
            <a:ext cx="5715464" cy="3391639"/>
          </a:xfrm>
        </p:spPr>
        <p:txBody>
          <a:bodyPr>
            <a:normAutofit fontScale="92500" lnSpcReduction="10000"/>
          </a:bodyPr>
          <a:lstStyle/>
          <a:p>
            <a:pPr>
              <a:lnSpc>
                <a:spcPct val="110000"/>
              </a:lnSpc>
            </a:pPr>
            <a:r>
              <a:rPr lang="en-US" sz="2400" dirty="0"/>
              <a:t>In </a:t>
            </a:r>
            <a:r>
              <a:rPr lang="en-US" sz="2400" b="1" dirty="0"/>
              <a:t>mild traumatic brain injury (</a:t>
            </a:r>
            <a:r>
              <a:rPr lang="en-US" sz="2400" b="1" dirty="0" err="1"/>
              <a:t>mTBI</a:t>
            </a:r>
            <a:r>
              <a:rPr lang="en-US" sz="2400" b="1" dirty="0"/>
              <a:t>)</a:t>
            </a:r>
            <a:r>
              <a:rPr lang="en-US" sz="2400" dirty="0"/>
              <a:t> and </a:t>
            </a:r>
            <a:r>
              <a:rPr lang="en-US" sz="2400" b="1" dirty="0"/>
              <a:t>acute stress reaction (ASR)</a:t>
            </a:r>
            <a:r>
              <a:rPr lang="en-US" sz="2400" dirty="0"/>
              <a:t>, the </a:t>
            </a:r>
            <a:r>
              <a:rPr lang="en-US" sz="2400" b="1" dirty="0"/>
              <a:t>hypothalamic-pituitary-adrenal (HPA) axis</a:t>
            </a:r>
            <a:r>
              <a:rPr lang="en-US" sz="2400" dirty="0"/>
              <a:t> is involved in different ways — both can present with overlapping symptoms (e.g., fatigue, irritability, cognitive changes), but the underlying neuroendocrine patterns diverge because of the nature of the injury vs. stress response.</a:t>
            </a:r>
          </a:p>
          <a:p>
            <a:pPr>
              <a:lnSpc>
                <a:spcPct val="110000"/>
              </a:lnSpc>
            </a:pPr>
            <a:endParaRPr lang="en-US" dirty="0"/>
          </a:p>
        </p:txBody>
      </p:sp>
    </p:spTree>
    <p:extLst>
      <p:ext uri="{BB962C8B-B14F-4D97-AF65-F5344CB8AC3E}">
        <p14:creationId xmlns:p14="http://schemas.microsoft.com/office/powerpoint/2010/main" val="1517002657"/>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2550</TotalTime>
  <Words>1858</Words>
  <Application>Microsoft Macintosh PowerPoint</Application>
  <PresentationFormat>Widescreen</PresentationFormat>
  <Paragraphs>210</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Grandview Display</vt:lpstr>
      <vt:lpstr>DashVTI</vt:lpstr>
      <vt:lpstr>Acute Stress Reaction vs. Mild Traumatic Brain Injury in Combat: Recognition and Management for Frontline Providers</vt:lpstr>
      <vt:lpstr>Why This Matters</vt:lpstr>
      <vt:lpstr>What is an Acute Stress Reaction?</vt:lpstr>
      <vt:lpstr>Question to the group</vt:lpstr>
      <vt:lpstr>What is mTBI (in a combat context)</vt:lpstr>
      <vt:lpstr>Question to the group</vt:lpstr>
      <vt:lpstr>Symptom Overlap</vt:lpstr>
      <vt:lpstr>Hypothalamic-Pituitary-Adrenal (HPA) axis Overview </vt:lpstr>
      <vt:lpstr>Hypothalamic-Pituitary-Adrenal (HPA) axis Differences across ASR and mTBI</vt:lpstr>
      <vt:lpstr>mTBI: HPA Axis Changes </vt:lpstr>
      <vt:lpstr>Acute phase HPA-axis dysfunction in mTBI</vt:lpstr>
      <vt:lpstr>Subacute/chronic phase (weeks–months): </vt:lpstr>
      <vt:lpstr>Mechanistic note on the effects of mTBI </vt:lpstr>
      <vt:lpstr>ASR: HPA Axis Changes</vt:lpstr>
      <vt:lpstr>ASR: Immediate phase (seconds–minutes) </vt:lpstr>
      <vt:lpstr>ASR: Short-term phase (minutes–hours) </vt:lpstr>
      <vt:lpstr>ASR: If stress is prolonged</vt:lpstr>
      <vt:lpstr> Key Differences: mTBI vs. ASR in the HPA Axis</vt:lpstr>
      <vt:lpstr>Bottom Line</vt:lpstr>
      <vt:lpstr>Rapid Field Assessment</vt:lpstr>
      <vt:lpstr>MACE 2 Exam</vt:lpstr>
      <vt:lpstr>MACE 2 EXAM</vt:lpstr>
      <vt:lpstr>MACE 2 EXAM</vt:lpstr>
      <vt:lpstr>Management of ASR</vt:lpstr>
      <vt:lpstr>Management of mTBI</vt:lpstr>
      <vt:lpstr>mTBI w and w/o ASR and LOC</vt:lpstr>
      <vt:lpstr>Vignette 1</vt:lpstr>
      <vt:lpstr>Vignette 1</vt:lpstr>
      <vt:lpstr>Vignette 2</vt:lpstr>
      <vt:lpstr>Vignette 2</vt:lpstr>
      <vt:lpstr>Vignette 3</vt:lpstr>
      <vt:lpstr>Vignette 3</vt:lpstr>
      <vt:lpstr>Vignette 4</vt:lpstr>
      <vt:lpstr>Vignette 4</vt:lpstr>
      <vt:lpstr>Provider Takeaways</vt:lpstr>
      <vt:lpstr>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Dvorak</dc:creator>
  <cp:lastModifiedBy>Robert Dvorak</cp:lastModifiedBy>
  <cp:revision>8</cp:revision>
  <dcterms:created xsi:type="dcterms:W3CDTF">2025-08-03T15:28:33Z</dcterms:created>
  <dcterms:modified xsi:type="dcterms:W3CDTF">2025-08-05T09:58:46Z</dcterms:modified>
</cp:coreProperties>
</file>